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7"/>
  </p:notesMasterIdLst>
  <p:handoutMasterIdLst>
    <p:handoutMasterId r:id="rId18"/>
  </p:handoutMasterIdLst>
  <p:sldIdLst>
    <p:sldId id="259" r:id="rId3"/>
    <p:sldId id="261" r:id="rId4"/>
    <p:sldId id="288" r:id="rId5"/>
    <p:sldId id="282" r:id="rId6"/>
    <p:sldId id="262" r:id="rId7"/>
    <p:sldId id="289" r:id="rId8"/>
    <p:sldId id="290" r:id="rId9"/>
    <p:sldId id="291" r:id="rId10"/>
    <p:sldId id="292" r:id="rId11"/>
    <p:sldId id="293" r:id="rId12"/>
    <p:sldId id="296" r:id="rId13"/>
    <p:sldId id="275" r:id="rId14"/>
    <p:sldId id="294" r:id="rId15"/>
    <p:sldId id="29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83977" autoAdjust="0"/>
  </p:normalViewPr>
  <p:slideViewPr>
    <p:cSldViewPr>
      <p:cViewPr>
        <p:scale>
          <a:sx n="81" d="100"/>
          <a:sy n="81" d="100"/>
        </p:scale>
        <p:origin x="-100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FEADD9-F67D-41F5-BA4C-3C84956E7F46}" type="doc">
      <dgm:prSet loTypeId="urn:microsoft.com/office/officeart/2005/8/layout/vList5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74EE5CD8-078F-4590-BF9C-A341A294A016}">
      <dgm:prSet phldrT="[Text]" custT="1"/>
      <dgm:spPr/>
      <dgm:t>
        <a:bodyPr lIns="0" tIns="0" rIns="0" bIns="0"/>
        <a:lstStyle/>
        <a:p>
          <a:r>
            <a:rPr lang="en-US" sz="2400" b="1" dirty="0" smtClean="0"/>
            <a:t>VIII</a:t>
          </a:r>
          <a:r>
            <a:rPr lang="ru-RU" sz="2400" b="1" dirty="0" smtClean="0"/>
            <a:t>–</a:t>
          </a:r>
          <a:r>
            <a:rPr lang="en-US" sz="2400" b="1" dirty="0" smtClean="0"/>
            <a:t>XVII </a:t>
          </a:r>
          <a:r>
            <a:rPr lang="ru-RU" sz="2400" b="1" dirty="0" smtClean="0"/>
            <a:t>в.</a:t>
          </a:r>
          <a:endParaRPr lang="ru-RU" sz="2400" dirty="0"/>
        </a:p>
      </dgm:t>
    </dgm:pt>
    <dgm:pt modelId="{BB568D76-3363-43D3-B00C-3359A643216C}" type="parTrans" cxnId="{F40F9561-0D4C-44CF-91EF-A92B1DBDE44B}">
      <dgm:prSet/>
      <dgm:spPr/>
      <dgm:t>
        <a:bodyPr/>
        <a:lstStyle/>
        <a:p>
          <a:endParaRPr lang="ru-RU" sz="3200"/>
        </a:p>
      </dgm:t>
    </dgm:pt>
    <dgm:pt modelId="{CF9FB981-E6ED-4440-AC98-4E4E2ABA2C55}" type="sibTrans" cxnId="{F40F9561-0D4C-44CF-91EF-A92B1DBDE44B}">
      <dgm:prSet/>
      <dgm:spPr/>
      <dgm:t>
        <a:bodyPr/>
        <a:lstStyle/>
        <a:p>
          <a:endParaRPr lang="ru-RU" sz="3200"/>
        </a:p>
      </dgm:t>
    </dgm:pt>
    <dgm:pt modelId="{AA046201-5C4D-445E-BF0B-5C6D2B0A1945}">
      <dgm:prSet phldrT="[Text]" custT="1"/>
      <dgm:spPr/>
      <dgm:t>
        <a:bodyPr lIns="0" tIns="0" rIns="0" bIns="0"/>
        <a:lstStyle/>
        <a:p>
          <a:r>
            <a:rPr lang="en-US" sz="2400" b="1" dirty="0" smtClean="0"/>
            <a:t>XVIII</a:t>
          </a:r>
          <a:r>
            <a:rPr lang="ru-RU" sz="2400" b="1" dirty="0" smtClean="0"/>
            <a:t> – начало ХХ в.</a:t>
          </a:r>
          <a:endParaRPr lang="ru-RU" sz="2400" dirty="0"/>
        </a:p>
      </dgm:t>
    </dgm:pt>
    <dgm:pt modelId="{FE92FC33-5E0F-4302-9E80-A69E8ACDDE56}" type="parTrans" cxnId="{B8AF1086-D7BE-446F-9133-738B599E9A7D}">
      <dgm:prSet/>
      <dgm:spPr/>
      <dgm:t>
        <a:bodyPr/>
        <a:lstStyle/>
        <a:p>
          <a:endParaRPr lang="ru-RU" sz="3200"/>
        </a:p>
      </dgm:t>
    </dgm:pt>
    <dgm:pt modelId="{40767EFF-7D52-4469-ACEE-7D28E67337E2}" type="sibTrans" cxnId="{B8AF1086-D7BE-446F-9133-738B599E9A7D}">
      <dgm:prSet/>
      <dgm:spPr/>
      <dgm:t>
        <a:bodyPr/>
        <a:lstStyle/>
        <a:p>
          <a:endParaRPr lang="ru-RU" sz="3200"/>
        </a:p>
      </dgm:t>
    </dgm:pt>
    <dgm:pt modelId="{C59269D0-92A5-481C-BA64-727AFB0DD545}">
      <dgm:prSet phldrT="[Text]" custT="1"/>
      <dgm:spPr/>
      <dgm:t>
        <a:bodyPr/>
        <a:lstStyle/>
        <a:p>
          <a:r>
            <a: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участники ОГЭ не испытывали затруднений при выполнении заданий по данному историческому периоду.</a:t>
          </a:r>
          <a:endParaRPr lang="ru-RU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12CC84D-092F-422A-AA24-A4619DBBB7BE}" type="parTrans" cxnId="{9071FB3B-D26B-4384-BD1A-80C12C62D02C}">
      <dgm:prSet/>
      <dgm:spPr/>
      <dgm:t>
        <a:bodyPr/>
        <a:lstStyle/>
        <a:p>
          <a:endParaRPr lang="ru-RU" sz="3200"/>
        </a:p>
      </dgm:t>
    </dgm:pt>
    <dgm:pt modelId="{266DE8E8-1339-41C4-B9A7-6148496C7FA9}" type="sibTrans" cxnId="{9071FB3B-D26B-4384-BD1A-80C12C62D02C}">
      <dgm:prSet/>
      <dgm:spPr/>
      <dgm:t>
        <a:bodyPr/>
        <a:lstStyle/>
        <a:p>
          <a:endParaRPr lang="ru-RU" sz="3200"/>
        </a:p>
      </dgm:t>
    </dgm:pt>
    <dgm:pt modelId="{1E4D3931-0DBD-4211-A24A-6AF364284B1E}">
      <dgm:prSet phldrT="[Text]" custT="1"/>
      <dgm:spPr/>
      <dgm:t>
        <a:bodyPr/>
        <a:lstStyle/>
        <a:p>
          <a:pPr marL="280988" indent="-280988"/>
          <a:r>
            <a:rPr lang="ru-RU" sz="2000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участники экзамена плохо знают факты по данному периоду истории нашей страны.</a:t>
          </a:r>
          <a:endParaRPr lang="ru-RU" sz="2000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ADAA3D9-7C63-4729-85B0-64C8AF644EEF}" type="sibTrans" cxnId="{63E4D827-0083-4625-9FD6-043D8D32091E}">
      <dgm:prSet/>
      <dgm:spPr/>
      <dgm:t>
        <a:bodyPr/>
        <a:lstStyle/>
        <a:p>
          <a:endParaRPr lang="ru-RU" sz="3200"/>
        </a:p>
      </dgm:t>
    </dgm:pt>
    <dgm:pt modelId="{FC93695B-FD0E-4353-B1FD-4328F4386DEC}" type="parTrans" cxnId="{63E4D827-0083-4625-9FD6-043D8D32091E}">
      <dgm:prSet/>
      <dgm:spPr/>
      <dgm:t>
        <a:bodyPr/>
        <a:lstStyle/>
        <a:p>
          <a:endParaRPr lang="ru-RU" sz="3200"/>
        </a:p>
      </dgm:t>
    </dgm:pt>
    <dgm:pt modelId="{AAE7A1E6-6847-453D-B55B-8A82BF138C1D}" type="pres">
      <dgm:prSet presAssocID="{F6FEADD9-F67D-41F5-BA4C-3C84956E7F4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407577-18A2-46E0-8805-2838042EB67A}" type="pres">
      <dgm:prSet presAssocID="{74EE5CD8-078F-4590-BF9C-A341A294A016}" presName="linNode" presStyleCnt="0"/>
      <dgm:spPr/>
      <dgm:t>
        <a:bodyPr/>
        <a:lstStyle/>
        <a:p>
          <a:endParaRPr lang="ru-RU"/>
        </a:p>
      </dgm:t>
    </dgm:pt>
    <dgm:pt modelId="{7E429971-BC57-430F-BB25-C0574E5E39E3}" type="pres">
      <dgm:prSet presAssocID="{74EE5CD8-078F-4590-BF9C-A341A294A016}" presName="parentText" presStyleLbl="node1" presStyleIdx="0" presStyleCnt="2" custScaleX="165498" custLinFactNeighborY="-15667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54B1729-BC98-42C1-9C6C-D65DCBA4358F}" type="pres">
      <dgm:prSet presAssocID="{74EE5CD8-078F-4590-BF9C-A341A294A016}" presName="descendantText" presStyleLbl="alignAccFollowNode1" presStyleIdx="0" presStyleCnt="2" custScaleX="259632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AB8574CC-D4F2-4555-AEE3-F4EE58B11D03}" type="pres">
      <dgm:prSet presAssocID="{CF9FB981-E6ED-4440-AC98-4E4E2ABA2C55}" presName="sp" presStyleCnt="0"/>
      <dgm:spPr/>
      <dgm:t>
        <a:bodyPr/>
        <a:lstStyle/>
        <a:p>
          <a:endParaRPr lang="ru-RU"/>
        </a:p>
      </dgm:t>
    </dgm:pt>
    <dgm:pt modelId="{85B8F607-FDD8-476A-ADBE-E1250824F294}" type="pres">
      <dgm:prSet presAssocID="{AA046201-5C4D-445E-BF0B-5C6D2B0A1945}" presName="linNode" presStyleCnt="0"/>
      <dgm:spPr/>
      <dgm:t>
        <a:bodyPr/>
        <a:lstStyle/>
        <a:p>
          <a:endParaRPr lang="ru-RU"/>
        </a:p>
      </dgm:t>
    </dgm:pt>
    <dgm:pt modelId="{C04276DC-EE64-470A-B8BC-09067B8045FA}" type="pres">
      <dgm:prSet presAssocID="{AA046201-5C4D-445E-BF0B-5C6D2B0A1945}" presName="parentText" presStyleLbl="node1" presStyleIdx="1" presStyleCnt="2" custScaleX="167610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B37A5355-225B-4C6F-AED7-6C620F99EECC}" type="pres">
      <dgm:prSet presAssocID="{AA046201-5C4D-445E-BF0B-5C6D2B0A1945}" presName="descendantText" presStyleLbl="alignAccFollowNode1" presStyleIdx="1" presStyleCnt="2" custScaleX="259632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</dgm:ptLst>
  <dgm:cxnLst>
    <dgm:cxn modelId="{AFF7133D-5E9D-4613-9299-006F9E49301B}" type="presOf" srcId="{AA046201-5C4D-445E-BF0B-5C6D2B0A1945}" destId="{C04276DC-EE64-470A-B8BC-09067B8045FA}" srcOrd="0" destOrd="0" presId="urn:microsoft.com/office/officeart/2005/8/layout/vList5"/>
    <dgm:cxn modelId="{9071FB3B-D26B-4384-BD1A-80C12C62D02C}" srcId="{AA046201-5C4D-445E-BF0B-5C6D2B0A1945}" destId="{C59269D0-92A5-481C-BA64-727AFB0DD545}" srcOrd="0" destOrd="0" parTransId="{312CC84D-092F-422A-AA24-A4619DBBB7BE}" sibTransId="{266DE8E8-1339-41C4-B9A7-6148496C7FA9}"/>
    <dgm:cxn modelId="{B8AF1086-D7BE-446F-9133-738B599E9A7D}" srcId="{F6FEADD9-F67D-41F5-BA4C-3C84956E7F46}" destId="{AA046201-5C4D-445E-BF0B-5C6D2B0A1945}" srcOrd="1" destOrd="0" parTransId="{FE92FC33-5E0F-4302-9E80-A69E8ACDDE56}" sibTransId="{40767EFF-7D52-4469-ACEE-7D28E67337E2}"/>
    <dgm:cxn modelId="{B6416E04-E5DE-46CA-AD27-47EBE280D636}" type="presOf" srcId="{C59269D0-92A5-481C-BA64-727AFB0DD545}" destId="{B37A5355-225B-4C6F-AED7-6C620F99EECC}" srcOrd="0" destOrd="0" presId="urn:microsoft.com/office/officeart/2005/8/layout/vList5"/>
    <dgm:cxn modelId="{DBCA7E61-D822-40A0-A27A-D7E092386A0B}" type="presOf" srcId="{F6FEADD9-F67D-41F5-BA4C-3C84956E7F46}" destId="{AAE7A1E6-6847-453D-B55B-8A82BF138C1D}" srcOrd="0" destOrd="0" presId="urn:microsoft.com/office/officeart/2005/8/layout/vList5"/>
    <dgm:cxn modelId="{F40F9561-0D4C-44CF-91EF-A92B1DBDE44B}" srcId="{F6FEADD9-F67D-41F5-BA4C-3C84956E7F46}" destId="{74EE5CD8-078F-4590-BF9C-A341A294A016}" srcOrd="0" destOrd="0" parTransId="{BB568D76-3363-43D3-B00C-3359A643216C}" sibTransId="{CF9FB981-E6ED-4440-AC98-4E4E2ABA2C55}"/>
    <dgm:cxn modelId="{9A0DCB65-9DCB-4972-9768-1762E4116F3C}" type="presOf" srcId="{74EE5CD8-078F-4590-BF9C-A341A294A016}" destId="{7E429971-BC57-430F-BB25-C0574E5E39E3}" srcOrd="0" destOrd="0" presId="urn:microsoft.com/office/officeart/2005/8/layout/vList5"/>
    <dgm:cxn modelId="{63E4D827-0083-4625-9FD6-043D8D32091E}" srcId="{74EE5CD8-078F-4590-BF9C-A341A294A016}" destId="{1E4D3931-0DBD-4211-A24A-6AF364284B1E}" srcOrd="0" destOrd="0" parTransId="{FC93695B-FD0E-4353-B1FD-4328F4386DEC}" sibTransId="{CADAA3D9-7C63-4729-85B0-64C8AF644EEF}"/>
    <dgm:cxn modelId="{1D12F37E-DF42-400C-B5B5-A8FAF49EC0EC}" type="presOf" srcId="{1E4D3931-0DBD-4211-A24A-6AF364284B1E}" destId="{D54B1729-BC98-42C1-9C6C-D65DCBA4358F}" srcOrd="0" destOrd="0" presId="urn:microsoft.com/office/officeart/2005/8/layout/vList5"/>
    <dgm:cxn modelId="{1E18118B-9778-4714-A249-2B714D5427F7}" type="presParOf" srcId="{AAE7A1E6-6847-453D-B55B-8A82BF138C1D}" destId="{C4407577-18A2-46E0-8805-2838042EB67A}" srcOrd="0" destOrd="0" presId="urn:microsoft.com/office/officeart/2005/8/layout/vList5"/>
    <dgm:cxn modelId="{84152E8A-21A6-4CAF-BC09-47C13F4FFFB8}" type="presParOf" srcId="{C4407577-18A2-46E0-8805-2838042EB67A}" destId="{7E429971-BC57-430F-BB25-C0574E5E39E3}" srcOrd="0" destOrd="0" presId="urn:microsoft.com/office/officeart/2005/8/layout/vList5"/>
    <dgm:cxn modelId="{1D51832F-3B38-483B-8C08-BDD413206841}" type="presParOf" srcId="{C4407577-18A2-46E0-8805-2838042EB67A}" destId="{D54B1729-BC98-42C1-9C6C-D65DCBA4358F}" srcOrd="1" destOrd="0" presId="urn:microsoft.com/office/officeart/2005/8/layout/vList5"/>
    <dgm:cxn modelId="{F2BB24AB-7DB6-4F0F-92D8-664E0F322520}" type="presParOf" srcId="{AAE7A1E6-6847-453D-B55B-8A82BF138C1D}" destId="{AB8574CC-D4F2-4555-AEE3-F4EE58B11D03}" srcOrd="1" destOrd="0" presId="urn:microsoft.com/office/officeart/2005/8/layout/vList5"/>
    <dgm:cxn modelId="{3F47CC38-27AC-4E4E-92A2-FDE046382C80}" type="presParOf" srcId="{AAE7A1E6-6847-453D-B55B-8A82BF138C1D}" destId="{85B8F607-FDD8-476A-ADBE-E1250824F294}" srcOrd="2" destOrd="0" presId="urn:microsoft.com/office/officeart/2005/8/layout/vList5"/>
    <dgm:cxn modelId="{B4BBC5E0-69C0-4FD2-84A6-C47E62DEA28D}" type="presParOf" srcId="{85B8F607-FDD8-476A-ADBE-E1250824F294}" destId="{C04276DC-EE64-470A-B8BC-09067B8045FA}" srcOrd="0" destOrd="0" presId="urn:microsoft.com/office/officeart/2005/8/layout/vList5"/>
    <dgm:cxn modelId="{71B90C6E-E0F2-4EE1-8864-5914AAFA20A7}" type="presParOf" srcId="{85B8F607-FDD8-476A-ADBE-E1250824F294}" destId="{B37A5355-225B-4C6F-AED7-6C620F99EEC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FEADD9-F67D-41F5-BA4C-3C84956E7F46}" type="doc">
      <dgm:prSet loTypeId="urn:microsoft.com/office/officeart/2005/8/layout/vList5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74EE5CD8-078F-4590-BF9C-A341A294A016}">
      <dgm:prSet phldrT="[Text]" custT="1"/>
      <dgm:spPr/>
      <dgm:t>
        <a:bodyPr lIns="0" tIns="0" rIns="0" bIns="0"/>
        <a:lstStyle/>
        <a:p>
          <a:r>
            <a:rPr lang="ru-RU" sz="2400" b="1" dirty="0" smtClean="0"/>
            <a:t>1914-1941 г.</a:t>
          </a:r>
          <a:endParaRPr lang="ru-RU" sz="2400" dirty="0"/>
        </a:p>
      </dgm:t>
    </dgm:pt>
    <dgm:pt modelId="{BB568D76-3363-43D3-B00C-3359A643216C}" type="parTrans" cxnId="{F40F9561-0D4C-44CF-91EF-A92B1DBDE44B}">
      <dgm:prSet/>
      <dgm:spPr/>
      <dgm:t>
        <a:bodyPr/>
        <a:lstStyle/>
        <a:p>
          <a:endParaRPr lang="ru-RU" sz="3200"/>
        </a:p>
      </dgm:t>
    </dgm:pt>
    <dgm:pt modelId="{CF9FB981-E6ED-4440-AC98-4E4E2ABA2C55}" type="sibTrans" cxnId="{F40F9561-0D4C-44CF-91EF-A92B1DBDE44B}">
      <dgm:prSet/>
      <dgm:spPr/>
      <dgm:t>
        <a:bodyPr/>
        <a:lstStyle/>
        <a:p>
          <a:endParaRPr lang="ru-RU" sz="3200"/>
        </a:p>
      </dgm:t>
    </dgm:pt>
    <dgm:pt modelId="{AA046201-5C4D-445E-BF0B-5C6D2B0A1945}">
      <dgm:prSet phldrT="[Text]" custT="1"/>
      <dgm:spPr/>
      <dgm:t>
        <a:bodyPr lIns="0" tIns="0" rIns="0" bIns="0"/>
        <a:lstStyle/>
        <a:p>
          <a:r>
            <a:rPr lang="ru-RU" sz="2400" b="1" dirty="0" smtClean="0"/>
            <a:t>1941-1945 г.</a:t>
          </a:r>
          <a:endParaRPr lang="ru-RU" sz="2400" dirty="0"/>
        </a:p>
      </dgm:t>
    </dgm:pt>
    <dgm:pt modelId="{FE92FC33-5E0F-4302-9E80-A69E8ACDDE56}" type="parTrans" cxnId="{B8AF1086-D7BE-446F-9133-738B599E9A7D}">
      <dgm:prSet/>
      <dgm:spPr/>
      <dgm:t>
        <a:bodyPr/>
        <a:lstStyle/>
        <a:p>
          <a:endParaRPr lang="ru-RU" sz="3200"/>
        </a:p>
      </dgm:t>
    </dgm:pt>
    <dgm:pt modelId="{40767EFF-7D52-4469-ACEE-7D28E67337E2}" type="sibTrans" cxnId="{B8AF1086-D7BE-446F-9133-738B599E9A7D}">
      <dgm:prSet/>
      <dgm:spPr/>
      <dgm:t>
        <a:bodyPr/>
        <a:lstStyle/>
        <a:p>
          <a:endParaRPr lang="ru-RU" sz="3200"/>
        </a:p>
      </dgm:t>
    </dgm:pt>
    <dgm:pt modelId="{C59269D0-92A5-481C-BA64-727AFB0DD545}">
      <dgm:prSet phldrT="[Text]" custT="1"/>
      <dgm:spPr/>
      <dgm:t>
        <a:bodyPr/>
        <a:lstStyle/>
        <a:p>
          <a:r>
            <a: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Задание 15 на поиск информации в источнике оказалось одним из самых сложных для участников ОГЭ из Новгородской области – 47% выполнения (в 2014г. – 52% выполнения). </a:t>
          </a:r>
          <a:r>
            <a:rPr lang="ru-RU" sz="1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Так, </a:t>
          </a:r>
          <a:r>
            <a:rPr lang="ru-RU" sz="1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учащиеся по отрывку из книги, написанной фронтовиком, не смогли указать фамилию политрука </a:t>
          </a:r>
          <a:r>
            <a:rPr lang="ru-RU" sz="1800" i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Клочкова</a:t>
          </a:r>
          <a:r>
            <a:rPr lang="ru-RU" sz="1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  <a:r>
            <a: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Таким образом, учащиеся испытали трудность при работе с документом по Великой Отечественной войне.</a:t>
          </a:r>
          <a:endParaRPr lang="ru-RU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12CC84D-092F-422A-AA24-A4619DBBB7BE}" type="parTrans" cxnId="{9071FB3B-D26B-4384-BD1A-80C12C62D02C}">
      <dgm:prSet/>
      <dgm:spPr/>
      <dgm:t>
        <a:bodyPr/>
        <a:lstStyle/>
        <a:p>
          <a:endParaRPr lang="ru-RU" sz="3200"/>
        </a:p>
      </dgm:t>
    </dgm:pt>
    <dgm:pt modelId="{266DE8E8-1339-41C4-B9A7-6148496C7FA9}" type="sibTrans" cxnId="{9071FB3B-D26B-4384-BD1A-80C12C62D02C}">
      <dgm:prSet/>
      <dgm:spPr/>
      <dgm:t>
        <a:bodyPr/>
        <a:lstStyle/>
        <a:p>
          <a:endParaRPr lang="ru-RU" sz="3200"/>
        </a:p>
      </dgm:t>
    </dgm:pt>
    <dgm:pt modelId="{1E4D3931-0DBD-4211-A24A-6AF364284B1E}">
      <dgm:prSet phldrT="[Text]" custT="1"/>
      <dgm:spPr/>
      <dgm:t>
        <a:bodyPr/>
        <a:lstStyle/>
        <a:p>
          <a:pPr marL="280988" indent="-280988"/>
          <a:r>
            <a: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оказались в целом несложными для участников ГИА.</a:t>
          </a:r>
          <a:endParaRPr lang="ru-RU" sz="2000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ADAA3D9-7C63-4729-85B0-64C8AF644EEF}" type="sibTrans" cxnId="{63E4D827-0083-4625-9FD6-043D8D32091E}">
      <dgm:prSet/>
      <dgm:spPr/>
      <dgm:t>
        <a:bodyPr/>
        <a:lstStyle/>
        <a:p>
          <a:endParaRPr lang="ru-RU" sz="3200"/>
        </a:p>
      </dgm:t>
    </dgm:pt>
    <dgm:pt modelId="{FC93695B-FD0E-4353-B1FD-4328F4386DEC}" type="parTrans" cxnId="{63E4D827-0083-4625-9FD6-043D8D32091E}">
      <dgm:prSet/>
      <dgm:spPr/>
      <dgm:t>
        <a:bodyPr/>
        <a:lstStyle/>
        <a:p>
          <a:endParaRPr lang="ru-RU" sz="3200"/>
        </a:p>
      </dgm:t>
    </dgm:pt>
    <dgm:pt modelId="{AAE7A1E6-6847-453D-B55B-8A82BF138C1D}" type="pres">
      <dgm:prSet presAssocID="{F6FEADD9-F67D-41F5-BA4C-3C84956E7F4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407577-18A2-46E0-8805-2838042EB67A}" type="pres">
      <dgm:prSet presAssocID="{74EE5CD8-078F-4590-BF9C-A341A294A016}" presName="linNode" presStyleCnt="0"/>
      <dgm:spPr/>
      <dgm:t>
        <a:bodyPr/>
        <a:lstStyle/>
        <a:p>
          <a:endParaRPr lang="ru-RU"/>
        </a:p>
      </dgm:t>
    </dgm:pt>
    <dgm:pt modelId="{7E429971-BC57-430F-BB25-C0574E5E39E3}" type="pres">
      <dgm:prSet presAssocID="{74EE5CD8-078F-4590-BF9C-A341A294A016}" presName="parentText" presStyleLbl="node1" presStyleIdx="0" presStyleCnt="2" custScaleX="165498" custScaleY="30756" custLinFactNeighborY="-15667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54B1729-BC98-42C1-9C6C-D65DCBA4358F}" type="pres">
      <dgm:prSet presAssocID="{74EE5CD8-078F-4590-BF9C-A341A294A016}" presName="descendantText" presStyleLbl="alignAccFollowNode1" presStyleIdx="0" presStyleCnt="2" custScaleX="259632" custScaleY="25374" custLinFactNeighborY="-687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AB8574CC-D4F2-4555-AEE3-F4EE58B11D03}" type="pres">
      <dgm:prSet presAssocID="{CF9FB981-E6ED-4440-AC98-4E4E2ABA2C55}" presName="sp" presStyleCnt="0"/>
      <dgm:spPr/>
      <dgm:t>
        <a:bodyPr/>
        <a:lstStyle/>
        <a:p>
          <a:endParaRPr lang="ru-RU"/>
        </a:p>
      </dgm:t>
    </dgm:pt>
    <dgm:pt modelId="{85B8F607-FDD8-476A-ADBE-E1250824F294}" type="pres">
      <dgm:prSet presAssocID="{AA046201-5C4D-445E-BF0B-5C6D2B0A1945}" presName="linNode" presStyleCnt="0"/>
      <dgm:spPr/>
      <dgm:t>
        <a:bodyPr/>
        <a:lstStyle/>
        <a:p>
          <a:endParaRPr lang="ru-RU"/>
        </a:p>
      </dgm:t>
    </dgm:pt>
    <dgm:pt modelId="{C04276DC-EE64-470A-B8BC-09067B8045FA}" type="pres">
      <dgm:prSet presAssocID="{AA046201-5C4D-445E-BF0B-5C6D2B0A1945}" presName="parentText" presStyleLbl="node1" presStyleIdx="1" presStyleCnt="2" custScaleX="167610" custScaleY="53621" custLinFactNeighborY="-7864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B37A5355-225B-4C6F-AED7-6C620F99EECC}" type="pres">
      <dgm:prSet presAssocID="{AA046201-5C4D-445E-BF0B-5C6D2B0A1945}" presName="descendantText" presStyleLbl="alignAccFollowNode1" presStyleIdx="1" presStyleCnt="2" custScaleX="259632" custScaleY="53963" custLinFactNeighborY="-983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</dgm:ptLst>
  <dgm:cxnLst>
    <dgm:cxn modelId="{AFF7133D-5E9D-4613-9299-006F9E49301B}" type="presOf" srcId="{AA046201-5C4D-445E-BF0B-5C6D2B0A1945}" destId="{C04276DC-EE64-470A-B8BC-09067B8045FA}" srcOrd="0" destOrd="0" presId="urn:microsoft.com/office/officeart/2005/8/layout/vList5"/>
    <dgm:cxn modelId="{9071FB3B-D26B-4384-BD1A-80C12C62D02C}" srcId="{AA046201-5C4D-445E-BF0B-5C6D2B0A1945}" destId="{C59269D0-92A5-481C-BA64-727AFB0DD545}" srcOrd="0" destOrd="0" parTransId="{312CC84D-092F-422A-AA24-A4619DBBB7BE}" sibTransId="{266DE8E8-1339-41C4-B9A7-6148496C7FA9}"/>
    <dgm:cxn modelId="{B8AF1086-D7BE-446F-9133-738B599E9A7D}" srcId="{F6FEADD9-F67D-41F5-BA4C-3C84956E7F46}" destId="{AA046201-5C4D-445E-BF0B-5C6D2B0A1945}" srcOrd="1" destOrd="0" parTransId="{FE92FC33-5E0F-4302-9E80-A69E8ACDDE56}" sibTransId="{40767EFF-7D52-4469-ACEE-7D28E67337E2}"/>
    <dgm:cxn modelId="{B6416E04-E5DE-46CA-AD27-47EBE280D636}" type="presOf" srcId="{C59269D0-92A5-481C-BA64-727AFB0DD545}" destId="{B37A5355-225B-4C6F-AED7-6C620F99EECC}" srcOrd="0" destOrd="0" presId="urn:microsoft.com/office/officeart/2005/8/layout/vList5"/>
    <dgm:cxn modelId="{DBCA7E61-D822-40A0-A27A-D7E092386A0B}" type="presOf" srcId="{F6FEADD9-F67D-41F5-BA4C-3C84956E7F46}" destId="{AAE7A1E6-6847-453D-B55B-8A82BF138C1D}" srcOrd="0" destOrd="0" presId="urn:microsoft.com/office/officeart/2005/8/layout/vList5"/>
    <dgm:cxn modelId="{F40F9561-0D4C-44CF-91EF-A92B1DBDE44B}" srcId="{F6FEADD9-F67D-41F5-BA4C-3C84956E7F46}" destId="{74EE5CD8-078F-4590-BF9C-A341A294A016}" srcOrd="0" destOrd="0" parTransId="{BB568D76-3363-43D3-B00C-3359A643216C}" sibTransId="{CF9FB981-E6ED-4440-AC98-4E4E2ABA2C55}"/>
    <dgm:cxn modelId="{9A0DCB65-9DCB-4972-9768-1762E4116F3C}" type="presOf" srcId="{74EE5CD8-078F-4590-BF9C-A341A294A016}" destId="{7E429971-BC57-430F-BB25-C0574E5E39E3}" srcOrd="0" destOrd="0" presId="urn:microsoft.com/office/officeart/2005/8/layout/vList5"/>
    <dgm:cxn modelId="{63E4D827-0083-4625-9FD6-043D8D32091E}" srcId="{74EE5CD8-078F-4590-BF9C-A341A294A016}" destId="{1E4D3931-0DBD-4211-A24A-6AF364284B1E}" srcOrd="0" destOrd="0" parTransId="{FC93695B-FD0E-4353-B1FD-4328F4386DEC}" sibTransId="{CADAA3D9-7C63-4729-85B0-64C8AF644EEF}"/>
    <dgm:cxn modelId="{1D12F37E-DF42-400C-B5B5-A8FAF49EC0EC}" type="presOf" srcId="{1E4D3931-0DBD-4211-A24A-6AF364284B1E}" destId="{D54B1729-BC98-42C1-9C6C-D65DCBA4358F}" srcOrd="0" destOrd="0" presId="urn:microsoft.com/office/officeart/2005/8/layout/vList5"/>
    <dgm:cxn modelId="{1E18118B-9778-4714-A249-2B714D5427F7}" type="presParOf" srcId="{AAE7A1E6-6847-453D-B55B-8A82BF138C1D}" destId="{C4407577-18A2-46E0-8805-2838042EB67A}" srcOrd="0" destOrd="0" presId="urn:microsoft.com/office/officeart/2005/8/layout/vList5"/>
    <dgm:cxn modelId="{84152E8A-21A6-4CAF-BC09-47C13F4FFFB8}" type="presParOf" srcId="{C4407577-18A2-46E0-8805-2838042EB67A}" destId="{7E429971-BC57-430F-BB25-C0574E5E39E3}" srcOrd="0" destOrd="0" presId="urn:microsoft.com/office/officeart/2005/8/layout/vList5"/>
    <dgm:cxn modelId="{1D51832F-3B38-483B-8C08-BDD413206841}" type="presParOf" srcId="{C4407577-18A2-46E0-8805-2838042EB67A}" destId="{D54B1729-BC98-42C1-9C6C-D65DCBA4358F}" srcOrd="1" destOrd="0" presId="urn:microsoft.com/office/officeart/2005/8/layout/vList5"/>
    <dgm:cxn modelId="{F2BB24AB-7DB6-4F0F-92D8-664E0F322520}" type="presParOf" srcId="{AAE7A1E6-6847-453D-B55B-8A82BF138C1D}" destId="{AB8574CC-D4F2-4555-AEE3-F4EE58B11D03}" srcOrd="1" destOrd="0" presId="urn:microsoft.com/office/officeart/2005/8/layout/vList5"/>
    <dgm:cxn modelId="{3F47CC38-27AC-4E4E-92A2-FDE046382C80}" type="presParOf" srcId="{AAE7A1E6-6847-453D-B55B-8A82BF138C1D}" destId="{85B8F607-FDD8-476A-ADBE-E1250824F294}" srcOrd="2" destOrd="0" presId="urn:microsoft.com/office/officeart/2005/8/layout/vList5"/>
    <dgm:cxn modelId="{B4BBC5E0-69C0-4FD2-84A6-C47E62DEA28D}" type="presParOf" srcId="{85B8F607-FDD8-476A-ADBE-E1250824F294}" destId="{C04276DC-EE64-470A-B8BC-09067B8045FA}" srcOrd="0" destOrd="0" presId="urn:microsoft.com/office/officeart/2005/8/layout/vList5"/>
    <dgm:cxn modelId="{71B90C6E-E0F2-4EE1-8864-5914AAFA20A7}" type="presParOf" srcId="{85B8F607-FDD8-476A-ADBE-E1250824F294}" destId="{B37A5355-225B-4C6F-AED7-6C620F99EEC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FEADD9-F67D-41F5-BA4C-3C84956E7F46}" type="doc">
      <dgm:prSet loTypeId="urn:microsoft.com/office/officeart/2005/8/layout/vList5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74EE5CD8-078F-4590-BF9C-A341A294A016}">
      <dgm:prSet phldrT="[Text]" custT="1"/>
      <dgm:spPr/>
      <dgm:t>
        <a:bodyPr lIns="0" tIns="0" rIns="0" bIns="0"/>
        <a:lstStyle/>
        <a:p>
          <a:r>
            <a:rPr lang="ru-RU" sz="2400" b="1" dirty="0" smtClean="0"/>
            <a:t>1945-2012 г.</a:t>
          </a:r>
          <a:endParaRPr lang="ru-RU" sz="2400" dirty="0"/>
        </a:p>
      </dgm:t>
    </dgm:pt>
    <dgm:pt modelId="{BB568D76-3363-43D3-B00C-3359A643216C}" type="parTrans" cxnId="{F40F9561-0D4C-44CF-91EF-A92B1DBDE44B}">
      <dgm:prSet/>
      <dgm:spPr/>
      <dgm:t>
        <a:bodyPr/>
        <a:lstStyle/>
        <a:p>
          <a:endParaRPr lang="ru-RU" sz="3200"/>
        </a:p>
      </dgm:t>
    </dgm:pt>
    <dgm:pt modelId="{CF9FB981-E6ED-4440-AC98-4E4E2ABA2C55}" type="sibTrans" cxnId="{F40F9561-0D4C-44CF-91EF-A92B1DBDE44B}">
      <dgm:prSet/>
      <dgm:spPr/>
      <dgm:t>
        <a:bodyPr/>
        <a:lstStyle/>
        <a:p>
          <a:endParaRPr lang="ru-RU" sz="3200"/>
        </a:p>
      </dgm:t>
    </dgm:pt>
    <dgm:pt modelId="{1E4D3931-0DBD-4211-A24A-6AF364284B1E}">
      <dgm:prSet phldrT="[Text]" custT="1"/>
      <dgm:spPr/>
      <dgm:t>
        <a:bodyPr/>
        <a:lstStyle/>
        <a:p>
          <a:pPr marL="280988" indent="-280988"/>
          <a:r>
            <a: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Продемонстрировали отличное знание дат (задание 16) в среднем по области 93% экзаменуемых (в 2014г. - 63%). </a:t>
          </a:r>
          <a:r>
            <a:rPr lang="ru-RU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Работая с отрывком из воспоминаний </a:t>
          </a:r>
          <a:r>
            <a:rPr lang="ru-RU" sz="2000" i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А.И.Микояна</a:t>
          </a:r>
          <a:r>
            <a:rPr lang="ru-RU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о высказывании Н.С. Хрущёва о Л.П. Берия, учащиеся не смогли определить, что речь шла о событиях 1953 года.</a:t>
          </a:r>
          <a:r>
            <a:rPr lang="en-US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Таким образом, учащиеся испытали трудность при работе с документом по данному историческому периоду.</a:t>
          </a:r>
          <a:endParaRPr lang="ru-RU" sz="2000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ADAA3D9-7C63-4729-85B0-64C8AF644EEF}" type="sibTrans" cxnId="{63E4D827-0083-4625-9FD6-043D8D32091E}">
      <dgm:prSet/>
      <dgm:spPr/>
      <dgm:t>
        <a:bodyPr/>
        <a:lstStyle/>
        <a:p>
          <a:endParaRPr lang="ru-RU" sz="3200"/>
        </a:p>
      </dgm:t>
    </dgm:pt>
    <dgm:pt modelId="{FC93695B-FD0E-4353-B1FD-4328F4386DEC}" type="parTrans" cxnId="{63E4D827-0083-4625-9FD6-043D8D32091E}">
      <dgm:prSet/>
      <dgm:spPr/>
      <dgm:t>
        <a:bodyPr/>
        <a:lstStyle/>
        <a:p>
          <a:endParaRPr lang="ru-RU" sz="3200"/>
        </a:p>
      </dgm:t>
    </dgm:pt>
    <dgm:pt modelId="{AAE7A1E6-6847-453D-B55B-8A82BF138C1D}" type="pres">
      <dgm:prSet presAssocID="{F6FEADD9-F67D-41F5-BA4C-3C84956E7F4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407577-18A2-46E0-8805-2838042EB67A}" type="pres">
      <dgm:prSet presAssocID="{74EE5CD8-078F-4590-BF9C-A341A294A016}" presName="linNode" presStyleCnt="0"/>
      <dgm:spPr/>
      <dgm:t>
        <a:bodyPr/>
        <a:lstStyle/>
        <a:p>
          <a:endParaRPr lang="ru-RU"/>
        </a:p>
      </dgm:t>
    </dgm:pt>
    <dgm:pt modelId="{7E429971-BC57-430F-BB25-C0574E5E39E3}" type="pres">
      <dgm:prSet presAssocID="{74EE5CD8-078F-4590-BF9C-A341A294A016}" presName="parentText" presStyleLbl="node1" presStyleIdx="0" presStyleCnt="1" custScaleX="165498" custScaleY="91452" custLinFactNeighborY="-15667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54B1729-BC98-42C1-9C6C-D65DCBA4358F}" type="pres">
      <dgm:prSet presAssocID="{74EE5CD8-078F-4590-BF9C-A341A294A016}" presName="descendantText" presStyleLbl="alignAccFollowNode1" presStyleIdx="0" presStyleCnt="1" custScaleX="259632" custScaleY="97271" custLinFactNeighborY="-532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</dgm:ptLst>
  <dgm:cxnLst>
    <dgm:cxn modelId="{9A0DCB65-9DCB-4972-9768-1762E4116F3C}" type="presOf" srcId="{74EE5CD8-078F-4590-BF9C-A341A294A016}" destId="{7E429971-BC57-430F-BB25-C0574E5E39E3}" srcOrd="0" destOrd="0" presId="urn:microsoft.com/office/officeart/2005/8/layout/vList5"/>
    <dgm:cxn modelId="{1D12F37E-DF42-400C-B5B5-A8FAF49EC0EC}" type="presOf" srcId="{1E4D3931-0DBD-4211-A24A-6AF364284B1E}" destId="{D54B1729-BC98-42C1-9C6C-D65DCBA4358F}" srcOrd="0" destOrd="0" presId="urn:microsoft.com/office/officeart/2005/8/layout/vList5"/>
    <dgm:cxn modelId="{F40F9561-0D4C-44CF-91EF-A92B1DBDE44B}" srcId="{F6FEADD9-F67D-41F5-BA4C-3C84956E7F46}" destId="{74EE5CD8-078F-4590-BF9C-A341A294A016}" srcOrd="0" destOrd="0" parTransId="{BB568D76-3363-43D3-B00C-3359A643216C}" sibTransId="{CF9FB981-E6ED-4440-AC98-4E4E2ABA2C55}"/>
    <dgm:cxn modelId="{63E4D827-0083-4625-9FD6-043D8D32091E}" srcId="{74EE5CD8-078F-4590-BF9C-A341A294A016}" destId="{1E4D3931-0DBD-4211-A24A-6AF364284B1E}" srcOrd="0" destOrd="0" parTransId="{FC93695B-FD0E-4353-B1FD-4328F4386DEC}" sibTransId="{CADAA3D9-7C63-4729-85B0-64C8AF644EEF}"/>
    <dgm:cxn modelId="{DBCA7E61-D822-40A0-A27A-D7E092386A0B}" type="presOf" srcId="{F6FEADD9-F67D-41F5-BA4C-3C84956E7F46}" destId="{AAE7A1E6-6847-453D-B55B-8A82BF138C1D}" srcOrd="0" destOrd="0" presId="urn:microsoft.com/office/officeart/2005/8/layout/vList5"/>
    <dgm:cxn modelId="{1E18118B-9778-4714-A249-2B714D5427F7}" type="presParOf" srcId="{AAE7A1E6-6847-453D-B55B-8A82BF138C1D}" destId="{C4407577-18A2-46E0-8805-2838042EB67A}" srcOrd="0" destOrd="0" presId="urn:microsoft.com/office/officeart/2005/8/layout/vList5"/>
    <dgm:cxn modelId="{84152E8A-21A6-4CAF-BC09-47C13F4FFFB8}" type="presParOf" srcId="{C4407577-18A2-46E0-8805-2838042EB67A}" destId="{7E429971-BC57-430F-BB25-C0574E5E39E3}" srcOrd="0" destOrd="0" presId="urn:microsoft.com/office/officeart/2005/8/layout/vList5"/>
    <dgm:cxn modelId="{1D51832F-3B38-483B-8C08-BDD413206841}" type="presParOf" srcId="{C4407577-18A2-46E0-8805-2838042EB67A}" destId="{D54B1729-BC98-42C1-9C6C-D65DCBA4358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6FEADD9-F67D-41F5-BA4C-3C84956E7F46}" type="doc">
      <dgm:prSet loTypeId="urn:microsoft.com/office/officeart/2005/8/layout/vList5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74EE5CD8-078F-4590-BF9C-A341A294A016}">
      <dgm:prSet phldrT="[Text]" custT="1"/>
      <dgm:spPr/>
      <dgm:t>
        <a:bodyPr lIns="0" tIns="0" rIns="0" bIns="0"/>
        <a:lstStyle/>
        <a:p>
          <a:r>
            <a:rPr lang="en-US" sz="2400" b="1" dirty="0" smtClean="0"/>
            <a:t>VIII</a:t>
          </a:r>
          <a:r>
            <a:rPr lang="ru-RU" sz="2400" b="1" dirty="0" smtClean="0"/>
            <a:t>-</a:t>
          </a:r>
          <a:r>
            <a:rPr lang="en-US" sz="2400" b="1" dirty="0" smtClean="0"/>
            <a:t>XXI</a:t>
          </a:r>
          <a:r>
            <a:rPr lang="ru-RU" sz="2400" b="1" dirty="0" smtClean="0"/>
            <a:t> в.</a:t>
          </a:r>
          <a:endParaRPr lang="ru-RU" sz="2400" dirty="0"/>
        </a:p>
      </dgm:t>
    </dgm:pt>
    <dgm:pt modelId="{BB568D76-3363-43D3-B00C-3359A643216C}" type="parTrans" cxnId="{F40F9561-0D4C-44CF-91EF-A92B1DBDE44B}">
      <dgm:prSet/>
      <dgm:spPr/>
      <dgm:t>
        <a:bodyPr/>
        <a:lstStyle/>
        <a:p>
          <a:endParaRPr lang="ru-RU" sz="3200"/>
        </a:p>
      </dgm:t>
    </dgm:pt>
    <dgm:pt modelId="{CF9FB981-E6ED-4440-AC98-4E4E2ABA2C55}" type="sibTrans" cxnId="{F40F9561-0D4C-44CF-91EF-A92B1DBDE44B}">
      <dgm:prSet/>
      <dgm:spPr/>
      <dgm:t>
        <a:bodyPr/>
        <a:lstStyle/>
        <a:p>
          <a:endParaRPr lang="ru-RU" sz="3200"/>
        </a:p>
      </dgm:t>
    </dgm:pt>
    <dgm:pt modelId="{1E4D3931-0DBD-4211-A24A-6AF364284B1E}">
      <dgm:prSet phldrT="[Text]" custT="1"/>
      <dgm:spPr/>
      <dgm:t>
        <a:bodyPr/>
        <a:lstStyle/>
        <a:p>
          <a:pPr marL="280988" indent="-280988"/>
          <a:r>
            <a:rPr lang="ru-RU" sz="16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Очень слабо участники ОГЭ выполнили задание 23 на определение последовательности событий. Его смогли выполнить 47% (в 2014г. -29%) выпускников 9 классов, сдававших экзамен. Учащиеся не смогли выполнить задание: </a:t>
          </a:r>
          <a:r>
            <a:rPr lang="ru-RU" sz="1600" b="1" i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Расположите в хронологическом порядке следующие события: </a:t>
          </a:r>
          <a:r>
            <a:rPr lang="en-US" sz="1600" i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-</a:t>
          </a:r>
          <a:r>
            <a:rPr lang="ru-RU" sz="1600" i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 Возведение Берлинской стены; </a:t>
          </a:r>
          <a:r>
            <a:rPr lang="en-US" sz="1600" i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- </a:t>
          </a:r>
          <a:r>
            <a:rPr lang="ru-RU" sz="1600" i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Начало Корейской войны; - Ввод советских войск в Афганистан; </a:t>
          </a:r>
          <a:r>
            <a:rPr lang="en-US" sz="1600" i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- </a:t>
          </a:r>
          <a:r>
            <a:rPr lang="ru-RU" sz="1600" i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Нюрнбергский процесс.</a:t>
          </a:r>
          <a:endParaRPr lang="ru-RU" sz="1600" u="none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</dgm:t>
    </dgm:pt>
    <dgm:pt modelId="{CADAA3D9-7C63-4729-85B0-64C8AF644EEF}" type="sibTrans" cxnId="{63E4D827-0083-4625-9FD6-043D8D32091E}">
      <dgm:prSet/>
      <dgm:spPr/>
      <dgm:t>
        <a:bodyPr/>
        <a:lstStyle/>
        <a:p>
          <a:endParaRPr lang="ru-RU" sz="3200"/>
        </a:p>
      </dgm:t>
    </dgm:pt>
    <dgm:pt modelId="{FC93695B-FD0E-4353-B1FD-4328F4386DEC}" type="parTrans" cxnId="{63E4D827-0083-4625-9FD6-043D8D32091E}">
      <dgm:prSet/>
      <dgm:spPr/>
      <dgm:t>
        <a:bodyPr/>
        <a:lstStyle/>
        <a:p>
          <a:endParaRPr lang="ru-RU" sz="3200"/>
        </a:p>
      </dgm:t>
    </dgm:pt>
    <dgm:pt modelId="{1D08CA55-7C76-4033-8A8A-F4A6A259D121}">
      <dgm:prSet custT="1"/>
      <dgm:spPr/>
      <dgm:t>
        <a:bodyPr/>
        <a:lstStyle/>
        <a:p>
          <a:r>
            <a:rPr lang="ru-RU" sz="16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Таким образом, задания повышенного уровня сложности Части1 экзаменуемые выполнили недостаточно хорошо: задания 28, 23 ниже планируемого результата.</a:t>
          </a:r>
          <a:endParaRPr lang="ru-RU" sz="160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</dgm:t>
    </dgm:pt>
    <dgm:pt modelId="{7F183367-CCDF-414A-A8B9-F16162F05355}" type="parTrans" cxnId="{B95519BB-1A0E-453B-9936-F75AA9E72CCA}">
      <dgm:prSet/>
      <dgm:spPr/>
      <dgm:t>
        <a:bodyPr/>
        <a:lstStyle/>
        <a:p>
          <a:endParaRPr lang="ru-RU"/>
        </a:p>
      </dgm:t>
    </dgm:pt>
    <dgm:pt modelId="{DF1BFE0F-4930-4447-81CE-865518C26C13}" type="sibTrans" cxnId="{B95519BB-1A0E-453B-9936-F75AA9E72CCA}">
      <dgm:prSet/>
      <dgm:spPr/>
      <dgm:t>
        <a:bodyPr/>
        <a:lstStyle/>
        <a:p>
          <a:endParaRPr lang="ru-RU"/>
        </a:p>
      </dgm:t>
    </dgm:pt>
    <dgm:pt modelId="{74DBD8F4-5484-4CB1-BA9C-E5FF48396A73}">
      <dgm:prSet phldrT="[Text]" custT="1"/>
      <dgm:spPr/>
      <dgm:t>
        <a:bodyPr/>
        <a:lstStyle/>
        <a:p>
          <a:pPr marL="280988" indent="-280988"/>
          <a:r>
            <a:rPr lang="ru-RU" sz="16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Задание 28 на сравнение исторических событий смогли сделать в среднем по области 33% девятиклассников, участвовавших в экзамене, что гораздо хуже прошлогоднего результата (42%) и планируемого показателя выполнения. </a:t>
          </a:r>
          <a:r>
            <a:rPr lang="ru-RU" sz="16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Так, </a:t>
          </a:r>
          <a:r>
            <a:rPr lang="ru-RU" sz="16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ученики испытывали сложности при выполнении следующего задания: </a:t>
          </a:r>
          <a:r>
            <a:rPr lang="ru-RU" sz="1600" b="1" i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Сравните характеристики Древнерусского государства и русских земель в период раздробленности. Выберите и запишите черты сходства и черты различия. </a:t>
          </a:r>
          <a:r>
            <a:rPr lang="ru-RU" sz="1600" b="0" i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 - </a:t>
          </a:r>
          <a:r>
            <a:rPr lang="ru-RU" sz="1600" i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Наличие единого политического центра русских земель. - Принадлежность жителей к единой древнерусской народности. - Стремление князей сохранить политическое единство страны. - Развитие ремесла и торговли</a:t>
          </a:r>
          <a:endParaRPr lang="ru-RU" sz="1600" b="1" u="none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</dgm:t>
    </dgm:pt>
    <dgm:pt modelId="{281DBAAB-DBF3-4651-983C-B22DA500B894}" type="parTrans" cxnId="{592C0732-00E6-4ABF-A13E-7C49BE767E9E}">
      <dgm:prSet/>
      <dgm:spPr/>
      <dgm:t>
        <a:bodyPr/>
        <a:lstStyle/>
        <a:p>
          <a:endParaRPr lang="ru-RU"/>
        </a:p>
      </dgm:t>
    </dgm:pt>
    <dgm:pt modelId="{D9245FC3-18B2-4530-88A2-1AB584550687}" type="sibTrans" cxnId="{592C0732-00E6-4ABF-A13E-7C49BE767E9E}">
      <dgm:prSet/>
      <dgm:spPr/>
      <dgm:t>
        <a:bodyPr/>
        <a:lstStyle/>
        <a:p>
          <a:endParaRPr lang="ru-RU"/>
        </a:p>
      </dgm:t>
    </dgm:pt>
    <dgm:pt modelId="{AAE7A1E6-6847-453D-B55B-8A82BF138C1D}" type="pres">
      <dgm:prSet presAssocID="{F6FEADD9-F67D-41F5-BA4C-3C84956E7F4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407577-18A2-46E0-8805-2838042EB67A}" type="pres">
      <dgm:prSet presAssocID="{74EE5CD8-078F-4590-BF9C-A341A294A016}" presName="linNode" presStyleCnt="0"/>
      <dgm:spPr/>
      <dgm:t>
        <a:bodyPr/>
        <a:lstStyle/>
        <a:p>
          <a:endParaRPr lang="ru-RU"/>
        </a:p>
      </dgm:t>
    </dgm:pt>
    <dgm:pt modelId="{7E429971-BC57-430F-BB25-C0574E5E39E3}" type="pres">
      <dgm:prSet presAssocID="{74EE5CD8-078F-4590-BF9C-A341A294A016}" presName="parentText" presStyleLbl="node1" presStyleIdx="0" presStyleCnt="1" custScaleX="165498" custLinFactNeighborY="-15667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54B1729-BC98-42C1-9C6C-D65DCBA4358F}" type="pres">
      <dgm:prSet presAssocID="{74EE5CD8-078F-4590-BF9C-A341A294A016}" presName="descendantText" presStyleLbl="alignAccFollowNode1" presStyleIdx="0" presStyleCnt="1" custScaleX="259632" custScaleY="11737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</dgm:ptLst>
  <dgm:cxnLst>
    <dgm:cxn modelId="{B95519BB-1A0E-453B-9936-F75AA9E72CCA}" srcId="{74EE5CD8-078F-4590-BF9C-A341A294A016}" destId="{1D08CA55-7C76-4033-8A8A-F4A6A259D121}" srcOrd="2" destOrd="0" parTransId="{7F183367-CCDF-414A-A8B9-F16162F05355}" sibTransId="{DF1BFE0F-4930-4447-81CE-865518C26C13}"/>
    <dgm:cxn modelId="{517A7516-3F45-4CAE-9900-08245AB99CFB}" type="presOf" srcId="{1D08CA55-7C76-4033-8A8A-F4A6A259D121}" destId="{D54B1729-BC98-42C1-9C6C-D65DCBA4358F}" srcOrd="0" destOrd="2" presId="urn:microsoft.com/office/officeart/2005/8/layout/vList5"/>
    <dgm:cxn modelId="{DBCA7E61-D822-40A0-A27A-D7E092386A0B}" type="presOf" srcId="{F6FEADD9-F67D-41F5-BA4C-3C84956E7F46}" destId="{AAE7A1E6-6847-453D-B55B-8A82BF138C1D}" srcOrd="0" destOrd="0" presId="urn:microsoft.com/office/officeart/2005/8/layout/vList5"/>
    <dgm:cxn modelId="{592C0732-00E6-4ABF-A13E-7C49BE767E9E}" srcId="{74EE5CD8-078F-4590-BF9C-A341A294A016}" destId="{74DBD8F4-5484-4CB1-BA9C-E5FF48396A73}" srcOrd="1" destOrd="0" parTransId="{281DBAAB-DBF3-4651-983C-B22DA500B894}" sibTransId="{D9245FC3-18B2-4530-88A2-1AB584550687}"/>
    <dgm:cxn modelId="{F40F9561-0D4C-44CF-91EF-A92B1DBDE44B}" srcId="{F6FEADD9-F67D-41F5-BA4C-3C84956E7F46}" destId="{74EE5CD8-078F-4590-BF9C-A341A294A016}" srcOrd="0" destOrd="0" parTransId="{BB568D76-3363-43D3-B00C-3359A643216C}" sibTransId="{CF9FB981-E6ED-4440-AC98-4E4E2ABA2C55}"/>
    <dgm:cxn modelId="{9A0DCB65-9DCB-4972-9768-1762E4116F3C}" type="presOf" srcId="{74EE5CD8-078F-4590-BF9C-A341A294A016}" destId="{7E429971-BC57-430F-BB25-C0574E5E39E3}" srcOrd="0" destOrd="0" presId="urn:microsoft.com/office/officeart/2005/8/layout/vList5"/>
    <dgm:cxn modelId="{260B9B39-382E-4E60-A4C1-ED0866C6E057}" type="presOf" srcId="{74DBD8F4-5484-4CB1-BA9C-E5FF48396A73}" destId="{D54B1729-BC98-42C1-9C6C-D65DCBA4358F}" srcOrd="0" destOrd="1" presId="urn:microsoft.com/office/officeart/2005/8/layout/vList5"/>
    <dgm:cxn modelId="{63E4D827-0083-4625-9FD6-043D8D32091E}" srcId="{74EE5CD8-078F-4590-BF9C-A341A294A016}" destId="{1E4D3931-0DBD-4211-A24A-6AF364284B1E}" srcOrd="0" destOrd="0" parTransId="{FC93695B-FD0E-4353-B1FD-4328F4386DEC}" sibTransId="{CADAA3D9-7C63-4729-85B0-64C8AF644EEF}"/>
    <dgm:cxn modelId="{1D12F37E-DF42-400C-B5B5-A8FAF49EC0EC}" type="presOf" srcId="{1E4D3931-0DBD-4211-A24A-6AF364284B1E}" destId="{D54B1729-BC98-42C1-9C6C-D65DCBA4358F}" srcOrd="0" destOrd="0" presId="urn:microsoft.com/office/officeart/2005/8/layout/vList5"/>
    <dgm:cxn modelId="{1E18118B-9778-4714-A249-2B714D5427F7}" type="presParOf" srcId="{AAE7A1E6-6847-453D-B55B-8A82BF138C1D}" destId="{C4407577-18A2-46E0-8805-2838042EB67A}" srcOrd="0" destOrd="0" presId="urn:microsoft.com/office/officeart/2005/8/layout/vList5"/>
    <dgm:cxn modelId="{84152E8A-21A6-4CAF-BC09-47C13F4FFFB8}" type="presParOf" srcId="{C4407577-18A2-46E0-8805-2838042EB67A}" destId="{7E429971-BC57-430F-BB25-C0574E5E39E3}" srcOrd="0" destOrd="0" presId="urn:microsoft.com/office/officeart/2005/8/layout/vList5"/>
    <dgm:cxn modelId="{1D51832F-3B38-483B-8C08-BDD413206841}" type="presParOf" srcId="{C4407577-18A2-46E0-8805-2838042EB67A}" destId="{D54B1729-BC98-42C1-9C6C-D65DCBA4358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FEADD9-F67D-41F5-BA4C-3C84956E7F46}" type="doc">
      <dgm:prSet loTypeId="urn:microsoft.com/office/officeart/2005/8/layout/vList5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74EE5CD8-078F-4590-BF9C-A341A294A016}">
      <dgm:prSet phldrT="[Text]" custT="1"/>
      <dgm:spPr/>
      <dgm:t>
        <a:bodyPr lIns="0" tIns="0" rIns="0" bIns="0"/>
        <a:lstStyle/>
        <a:p>
          <a:r>
            <a:rPr lang="en-US" sz="2400" b="1" dirty="0" smtClean="0"/>
            <a:t>VIII</a:t>
          </a:r>
          <a:r>
            <a:rPr lang="ru-RU" sz="2400" b="1" dirty="0" smtClean="0"/>
            <a:t>-</a:t>
          </a:r>
          <a:r>
            <a:rPr lang="en-US" sz="2400" b="1" dirty="0" smtClean="0"/>
            <a:t>XXI</a:t>
          </a:r>
          <a:r>
            <a:rPr lang="ru-RU" sz="2400" b="1" dirty="0" smtClean="0"/>
            <a:t> в.</a:t>
          </a:r>
          <a:endParaRPr lang="ru-RU" sz="2400" dirty="0"/>
        </a:p>
      </dgm:t>
    </dgm:pt>
    <dgm:pt modelId="{BB568D76-3363-43D3-B00C-3359A643216C}" type="parTrans" cxnId="{F40F9561-0D4C-44CF-91EF-A92B1DBDE44B}">
      <dgm:prSet/>
      <dgm:spPr/>
      <dgm:t>
        <a:bodyPr/>
        <a:lstStyle/>
        <a:p>
          <a:endParaRPr lang="ru-RU" sz="3200"/>
        </a:p>
      </dgm:t>
    </dgm:pt>
    <dgm:pt modelId="{CF9FB981-E6ED-4440-AC98-4E4E2ABA2C55}" type="sibTrans" cxnId="{F40F9561-0D4C-44CF-91EF-A92B1DBDE44B}">
      <dgm:prSet/>
      <dgm:spPr/>
      <dgm:t>
        <a:bodyPr/>
        <a:lstStyle/>
        <a:p>
          <a:endParaRPr lang="ru-RU" sz="3200"/>
        </a:p>
      </dgm:t>
    </dgm:pt>
    <dgm:pt modelId="{1E4D3931-0DBD-4211-A24A-6AF364284B1E}">
      <dgm:prSet phldrT="[Text]" custT="1"/>
      <dgm:spPr/>
      <dgm:t>
        <a:bodyPr/>
        <a:lstStyle/>
        <a:p>
          <a:pPr marL="280988" indent="-280988"/>
          <a:r>
            <a: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Задание 34 на сравнение исторических событий и явлений смогли сделать в среднем по области 63,5% девятиклассников, участвовавших в экзамене, что ниже прошлогоднего показателя (40,5%). </a:t>
          </a:r>
          <a:endParaRPr lang="ru-RU" sz="1800" u="none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</dgm:t>
    </dgm:pt>
    <dgm:pt modelId="{CADAA3D9-7C63-4729-85B0-64C8AF644EEF}" type="sibTrans" cxnId="{63E4D827-0083-4625-9FD6-043D8D32091E}">
      <dgm:prSet/>
      <dgm:spPr/>
      <dgm:t>
        <a:bodyPr/>
        <a:lstStyle/>
        <a:p>
          <a:endParaRPr lang="ru-RU" sz="3200"/>
        </a:p>
      </dgm:t>
    </dgm:pt>
    <dgm:pt modelId="{FC93695B-FD0E-4353-B1FD-4328F4386DEC}" type="parTrans" cxnId="{63E4D827-0083-4625-9FD6-043D8D32091E}">
      <dgm:prSet/>
      <dgm:spPr/>
      <dgm:t>
        <a:bodyPr/>
        <a:lstStyle/>
        <a:p>
          <a:endParaRPr lang="ru-RU" sz="3200"/>
        </a:p>
      </dgm:t>
    </dgm:pt>
    <dgm:pt modelId="{E2B63FD0-B0A4-4E0F-B7D5-B59BBDD6AD91}">
      <dgm:prSet custT="1"/>
      <dgm:spPr/>
      <dgm:t>
        <a:bodyPr/>
        <a:lstStyle/>
        <a:p>
          <a:r>
            <a: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Составить план ответа на заданную тему (задание 35) смогли в среднем по области 58,3% ребят, участвовавших в ОГЭ по истории (2014г. – 33,3%).</a:t>
          </a:r>
          <a:endParaRPr lang="ru-RU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88FC892-C15D-48F6-A5F8-D8193BAD9877}" type="parTrans" cxnId="{F7E7F92C-A73F-41D9-AE85-BC52C4553F6E}">
      <dgm:prSet/>
      <dgm:spPr/>
      <dgm:t>
        <a:bodyPr/>
        <a:lstStyle/>
        <a:p>
          <a:endParaRPr lang="ru-RU"/>
        </a:p>
      </dgm:t>
    </dgm:pt>
    <dgm:pt modelId="{30826A16-4F03-49FF-ACD0-000509FB4079}" type="sibTrans" cxnId="{F7E7F92C-A73F-41D9-AE85-BC52C4553F6E}">
      <dgm:prSet/>
      <dgm:spPr/>
      <dgm:t>
        <a:bodyPr/>
        <a:lstStyle/>
        <a:p>
          <a:endParaRPr lang="ru-RU"/>
        </a:p>
      </dgm:t>
    </dgm:pt>
    <dgm:pt modelId="{DFF76ABE-ACFA-4610-8C5A-09543F27D013}">
      <dgm:prSet custT="1"/>
      <dgm:spPr/>
      <dgm:t>
        <a:bodyPr/>
        <a:lstStyle/>
        <a:p>
          <a:r>
            <a: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Таким образом, все задания высокого уровня сложности Части2 экзаменуемые выполнили.</a:t>
          </a:r>
          <a:endParaRPr lang="ru-RU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ED9A5F6-E0C0-485C-BE47-29E51A21B5C1}" type="parTrans" cxnId="{A4EF64B7-9AE3-4FE6-8D7B-C6F27C1DF004}">
      <dgm:prSet/>
      <dgm:spPr/>
      <dgm:t>
        <a:bodyPr/>
        <a:lstStyle/>
        <a:p>
          <a:endParaRPr lang="ru-RU"/>
        </a:p>
      </dgm:t>
    </dgm:pt>
    <dgm:pt modelId="{458ACE7F-6B78-4374-9717-4312CECF6BE7}" type="sibTrans" cxnId="{A4EF64B7-9AE3-4FE6-8D7B-C6F27C1DF004}">
      <dgm:prSet/>
      <dgm:spPr/>
      <dgm:t>
        <a:bodyPr/>
        <a:lstStyle/>
        <a:p>
          <a:endParaRPr lang="ru-RU"/>
        </a:p>
      </dgm:t>
    </dgm:pt>
    <dgm:pt modelId="{AAE7A1E6-6847-453D-B55B-8A82BF138C1D}" type="pres">
      <dgm:prSet presAssocID="{F6FEADD9-F67D-41F5-BA4C-3C84956E7F4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407577-18A2-46E0-8805-2838042EB67A}" type="pres">
      <dgm:prSet presAssocID="{74EE5CD8-078F-4590-BF9C-A341A294A016}" presName="linNode" presStyleCnt="0"/>
      <dgm:spPr/>
      <dgm:t>
        <a:bodyPr/>
        <a:lstStyle/>
        <a:p>
          <a:endParaRPr lang="ru-RU"/>
        </a:p>
      </dgm:t>
    </dgm:pt>
    <dgm:pt modelId="{7E429971-BC57-430F-BB25-C0574E5E39E3}" type="pres">
      <dgm:prSet presAssocID="{74EE5CD8-078F-4590-BF9C-A341A294A016}" presName="parentText" presStyleLbl="node1" presStyleIdx="0" presStyleCnt="1" custScaleX="165498" custLinFactNeighborY="-15667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54B1729-BC98-42C1-9C6C-D65DCBA4358F}" type="pres">
      <dgm:prSet presAssocID="{74EE5CD8-078F-4590-BF9C-A341A294A016}" presName="descendantText" presStyleLbl="alignAccFollowNode1" presStyleIdx="0" presStyleCnt="1" custScaleX="259632" custScaleY="106812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</dgm:ptLst>
  <dgm:cxnLst>
    <dgm:cxn modelId="{F7E7F92C-A73F-41D9-AE85-BC52C4553F6E}" srcId="{74EE5CD8-078F-4590-BF9C-A341A294A016}" destId="{E2B63FD0-B0A4-4E0F-B7D5-B59BBDD6AD91}" srcOrd="1" destOrd="0" parTransId="{888FC892-C15D-48F6-A5F8-D8193BAD9877}" sibTransId="{30826A16-4F03-49FF-ACD0-000509FB4079}"/>
    <dgm:cxn modelId="{A4EF64B7-9AE3-4FE6-8D7B-C6F27C1DF004}" srcId="{74EE5CD8-078F-4590-BF9C-A341A294A016}" destId="{DFF76ABE-ACFA-4610-8C5A-09543F27D013}" srcOrd="2" destOrd="0" parTransId="{6ED9A5F6-E0C0-485C-BE47-29E51A21B5C1}" sibTransId="{458ACE7F-6B78-4374-9717-4312CECF6BE7}"/>
    <dgm:cxn modelId="{9692F4CD-FE92-40A1-A9C5-997A3C405EDD}" type="presOf" srcId="{E2B63FD0-B0A4-4E0F-B7D5-B59BBDD6AD91}" destId="{D54B1729-BC98-42C1-9C6C-D65DCBA4358F}" srcOrd="0" destOrd="1" presId="urn:microsoft.com/office/officeart/2005/8/layout/vList5"/>
    <dgm:cxn modelId="{DBCA7E61-D822-40A0-A27A-D7E092386A0B}" type="presOf" srcId="{F6FEADD9-F67D-41F5-BA4C-3C84956E7F46}" destId="{AAE7A1E6-6847-453D-B55B-8A82BF138C1D}" srcOrd="0" destOrd="0" presId="urn:microsoft.com/office/officeart/2005/8/layout/vList5"/>
    <dgm:cxn modelId="{F40F9561-0D4C-44CF-91EF-A92B1DBDE44B}" srcId="{F6FEADD9-F67D-41F5-BA4C-3C84956E7F46}" destId="{74EE5CD8-078F-4590-BF9C-A341A294A016}" srcOrd="0" destOrd="0" parTransId="{BB568D76-3363-43D3-B00C-3359A643216C}" sibTransId="{CF9FB981-E6ED-4440-AC98-4E4E2ABA2C55}"/>
    <dgm:cxn modelId="{1D2404DA-3557-4CAE-9DC8-F2DD34AE05DF}" type="presOf" srcId="{DFF76ABE-ACFA-4610-8C5A-09543F27D013}" destId="{D54B1729-BC98-42C1-9C6C-D65DCBA4358F}" srcOrd="0" destOrd="2" presId="urn:microsoft.com/office/officeart/2005/8/layout/vList5"/>
    <dgm:cxn modelId="{9A0DCB65-9DCB-4972-9768-1762E4116F3C}" type="presOf" srcId="{74EE5CD8-078F-4590-BF9C-A341A294A016}" destId="{7E429971-BC57-430F-BB25-C0574E5E39E3}" srcOrd="0" destOrd="0" presId="urn:microsoft.com/office/officeart/2005/8/layout/vList5"/>
    <dgm:cxn modelId="{63E4D827-0083-4625-9FD6-043D8D32091E}" srcId="{74EE5CD8-078F-4590-BF9C-A341A294A016}" destId="{1E4D3931-0DBD-4211-A24A-6AF364284B1E}" srcOrd="0" destOrd="0" parTransId="{FC93695B-FD0E-4353-B1FD-4328F4386DEC}" sibTransId="{CADAA3D9-7C63-4729-85B0-64C8AF644EEF}"/>
    <dgm:cxn modelId="{1D12F37E-DF42-400C-B5B5-A8FAF49EC0EC}" type="presOf" srcId="{1E4D3931-0DBD-4211-A24A-6AF364284B1E}" destId="{D54B1729-BC98-42C1-9C6C-D65DCBA4358F}" srcOrd="0" destOrd="0" presId="urn:microsoft.com/office/officeart/2005/8/layout/vList5"/>
    <dgm:cxn modelId="{1E18118B-9778-4714-A249-2B714D5427F7}" type="presParOf" srcId="{AAE7A1E6-6847-453D-B55B-8A82BF138C1D}" destId="{C4407577-18A2-46E0-8805-2838042EB67A}" srcOrd="0" destOrd="0" presId="urn:microsoft.com/office/officeart/2005/8/layout/vList5"/>
    <dgm:cxn modelId="{84152E8A-21A6-4CAF-BC09-47C13F4FFFB8}" type="presParOf" srcId="{C4407577-18A2-46E0-8805-2838042EB67A}" destId="{7E429971-BC57-430F-BB25-C0574E5E39E3}" srcOrd="0" destOrd="0" presId="urn:microsoft.com/office/officeart/2005/8/layout/vList5"/>
    <dgm:cxn modelId="{1D51832F-3B38-483B-8C08-BDD413206841}" type="presParOf" srcId="{C4407577-18A2-46E0-8805-2838042EB67A}" destId="{D54B1729-BC98-42C1-9C6C-D65DCBA4358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4B1729-BC98-42C1-9C6C-D65DCBA4358F}">
      <dsp:nvSpPr>
        <dsp:cNvPr id="0" name=""/>
        <dsp:cNvSpPr/>
      </dsp:nvSpPr>
      <dsp:spPr>
        <a:xfrm rot="5400000">
          <a:off x="4489641" y="-2059630"/>
          <a:ext cx="1213214" cy="593491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0988" lvl="1" indent="-280988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оказались в целом несложными для участников ГИА.</a:t>
          </a:r>
          <a:endParaRPr lang="ru-RU" sz="20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2128792" y="301219"/>
        <a:ext cx="5934912" cy="1213214"/>
      </dsp:txXfrm>
    </dsp:sp>
    <dsp:sp modelId="{7E429971-BC57-430F-BB25-C0574E5E39E3}">
      <dsp:nvSpPr>
        <dsp:cNvPr id="0" name=""/>
        <dsp:cNvSpPr/>
      </dsp:nvSpPr>
      <dsp:spPr>
        <a:xfrm>
          <a:off x="793" y="0"/>
          <a:ext cx="2127998" cy="183818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1914-1941 г.</a:t>
          </a:r>
          <a:endParaRPr lang="ru-RU" sz="2400" kern="1200" dirty="0"/>
        </a:p>
      </dsp:txBody>
      <dsp:txXfrm>
        <a:off x="90526" y="89733"/>
        <a:ext cx="1948532" cy="1658716"/>
      </dsp:txXfrm>
    </dsp:sp>
    <dsp:sp modelId="{B37A5355-225B-4C6F-AED7-6C620F99EECC}">
      <dsp:nvSpPr>
        <dsp:cNvPr id="0" name=""/>
        <dsp:cNvSpPr/>
      </dsp:nvSpPr>
      <dsp:spPr>
        <a:xfrm rot="5400000">
          <a:off x="3816386" y="629194"/>
          <a:ext cx="2580149" cy="5915281"/>
        </a:xfrm>
        <a:prstGeom prst="rect">
          <a:avLst/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Задание 15 на поиск информации в источнике оказалось одним из самых сложных для участников ОГЭ из Новгородской области – 47% выполнения (в 2014г. – 52% выполнения). </a:t>
          </a:r>
          <a:r>
            <a:rPr lang="ru-RU" sz="18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Так, </a:t>
          </a:r>
          <a:r>
            <a:rPr lang="ru-RU" sz="18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учащиеся по отрывку из книги, написанной фронтовиком, не смогли указать фамилию политрука </a:t>
          </a:r>
          <a:r>
            <a:rPr lang="ru-RU" sz="1800" i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Клочкова</a:t>
          </a:r>
          <a:r>
            <a:rPr lang="ru-RU" sz="18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  <a:r>
            <a:rPr lang="ru-RU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Таким образом, учащиеся испытали трудность при работе с документом по Великой Отечественной войне.</a:t>
          </a:r>
          <a:endParaRPr lang="ru-RU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2148820" y="2296760"/>
        <a:ext cx="5915281" cy="2580149"/>
      </dsp:txXfrm>
    </dsp:sp>
    <dsp:sp modelId="{C04276DC-EE64-470A-B8BC-09067B8045FA}">
      <dsp:nvSpPr>
        <dsp:cNvPr id="0" name=""/>
        <dsp:cNvSpPr/>
      </dsp:nvSpPr>
      <dsp:spPr>
        <a:xfrm>
          <a:off x="793" y="1984461"/>
          <a:ext cx="2148026" cy="3204747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1941-1945 г.</a:t>
          </a:r>
          <a:endParaRPr lang="ru-RU" sz="2400" kern="1200" dirty="0"/>
        </a:p>
      </dsp:txBody>
      <dsp:txXfrm>
        <a:off x="105651" y="2089319"/>
        <a:ext cx="1938310" cy="29950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4B1729-BC98-42C1-9C6C-D65DCBA4358F}">
      <dsp:nvSpPr>
        <dsp:cNvPr id="0" name=""/>
        <dsp:cNvSpPr/>
      </dsp:nvSpPr>
      <dsp:spPr>
        <a:xfrm rot="5400000">
          <a:off x="3640977" y="-1254574"/>
          <a:ext cx="2910939" cy="593491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0988" lvl="1" indent="-280988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Продемонстрировали отличное знание дат (задание 16) в среднем по области 93% экзаменуемых (в 2014г. - 63%). </a:t>
          </a:r>
          <a:r>
            <a:rPr lang="ru-RU" sz="20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Работая с отрывком из воспоминаний </a:t>
          </a:r>
          <a:r>
            <a:rPr lang="ru-RU" sz="2000" i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А.И.Микояна</a:t>
          </a:r>
          <a:r>
            <a:rPr lang="ru-RU" sz="20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о высказывании Н.С. Хрущёва о Л.П. Берия, учащиеся не смогли определить, что речь шла о событиях 1953 года.</a:t>
          </a:r>
          <a:r>
            <a:rPr lang="en-US" sz="20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Таким образом, учащиеся испытали трудность при работе с документом по данному историческому периоду.</a:t>
          </a:r>
          <a:endParaRPr lang="ru-RU" sz="20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2128991" y="257412"/>
        <a:ext cx="5934912" cy="2910939"/>
      </dsp:txXfrm>
    </dsp:sp>
    <dsp:sp modelId="{7E429971-BC57-430F-BB25-C0574E5E39E3}">
      <dsp:nvSpPr>
        <dsp:cNvPr id="0" name=""/>
        <dsp:cNvSpPr/>
      </dsp:nvSpPr>
      <dsp:spPr>
        <a:xfrm>
          <a:off x="992" y="0"/>
          <a:ext cx="2127998" cy="342099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1945-2012 г.</a:t>
          </a:r>
          <a:endParaRPr lang="ru-RU" sz="2400" kern="1200" dirty="0"/>
        </a:p>
      </dsp:txBody>
      <dsp:txXfrm>
        <a:off x="104872" y="103880"/>
        <a:ext cx="1920238" cy="32132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4B1729-BC98-42C1-9C6C-D65DCBA4358F}">
      <dsp:nvSpPr>
        <dsp:cNvPr id="0" name=""/>
        <dsp:cNvSpPr/>
      </dsp:nvSpPr>
      <dsp:spPr>
        <a:xfrm rot="5400000">
          <a:off x="2238438" y="79191"/>
          <a:ext cx="5716017" cy="593491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0988" lvl="1" indent="-280988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Очень слабо участники ОГЭ выполнили задание 23 на определение последовательности событий. Его смогли выполнить 47% (в 2014г. -29%) выпускников 9 классов, сдававших экзамен. Учащиеся не смогли выполнить задание: </a:t>
          </a:r>
          <a:r>
            <a:rPr lang="ru-RU" sz="1600" b="1" i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Расположите в хронологическом порядке следующие события: </a:t>
          </a:r>
          <a:r>
            <a:rPr lang="en-US" sz="1600" i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-</a:t>
          </a:r>
          <a:r>
            <a:rPr lang="ru-RU" sz="1600" i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 Возведение Берлинской стены; </a:t>
          </a:r>
          <a:r>
            <a:rPr lang="en-US" sz="1600" i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- </a:t>
          </a:r>
          <a:r>
            <a:rPr lang="ru-RU" sz="1600" i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Начало Корейской войны; - Ввод советских войск в Афганистан; </a:t>
          </a:r>
          <a:r>
            <a:rPr lang="en-US" sz="1600" i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- </a:t>
          </a:r>
          <a:r>
            <a:rPr lang="ru-RU" sz="1600" i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Нюрнбергский процесс.</a:t>
          </a:r>
          <a:endParaRPr lang="ru-RU" sz="1600" u="none" kern="120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  <a:p>
          <a:pPr marL="280988" lvl="1" indent="-280988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Задание 28 на сравнение исторических событий смогли сделать в среднем по области 33% девятиклассников, участвовавших в экзамене, что гораздо хуже прошлогоднего результата (42%) и планируемого показателя выполнения. </a:t>
          </a:r>
          <a:r>
            <a:rPr lang="ru-RU" sz="160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Так, </a:t>
          </a:r>
          <a:r>
            <a:rPr lang="ru-RU" sz="160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ученики испытывали сложности при выполнении следующего задания: </a:t>
          </a:r>
          <a:r>
            <a:rPr lang="ru-RU" sz="1600" b="1" i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Сравните характеристики Древнерусского государства и русских земель в период раздробленности. Выберите и запишите черты сходства и черты различия. </a:t>
          </a:r>
          <a:r>
            <a:rPr lang="ru-RU" sz="1600" b="0" i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 - </a:t>
          </a:r>
          <a:r>
            <a:rPr lang="ru-RU" sz="1600" i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Наличие единого политического центра русских земель. - Принадлежность жителей к единой древнерусской народности. - Стремление князей сохранить политическое единство страны. - Развитие ремесла и торговли</a:t>
          </a:r>
          <a:endParaRPr lang="ru-RU" sz="1600" b="1" u="none" kern="120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rPr>
            <a:t>Таким образом, задания повышенного уровня сложности Части1 экзаменуемые выполнили недостаточно хорошо: задания 28, 23 ниже планируемого результата.</a:t>
          </a:r>
          <a:endParaRPr lang="ru-RU" sz="1600" kern="120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</dsp:txBody>
      <dsp:txXfrm rot="-5400000">
        <a:off x="2128991" y="188638"/>
        <a:ext cx="5934912" cy="5716017"/>
      </dsp:txXfrm>
    </dsp:sp>
    <dsp:sp modelId="{7E429971-BC57-430F-BB25-C0574E5E39E3}">
      <dsp:nvSpPr>
        <dsp:cNvPr id="0" name=""/>
        <dsp:cNvSpPr/>
      </dsp:nvSpPr>
      <dsp:spPr>
        <a:xfrm>
          <a:off x="992" y="0"/>
          <a:ext cx="2127998" cy="608734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VIII</a:t>
          </a:r>
          <a:r>
            <a:rPr lang="ru-RU" sz="2400" b="1" kern="1200" dirty="0" smtClean="0"/>
            <a:t>-</a:t>
          </a:r>
          <a:r>
            <a:rPr lang="en-US" sz="2400" b="1" kern="1200" dirty="0" smtClean="0"/>
            <a:t>XXI</a:t>
          </a:r>
          <a:r>
            <a:rPr lang="ru-RU" sz="2400" b="1" kern="1200" dirty="0" smtClean="0"/>
            <a:t> в.</a:t>
          </a:r>
          <a:endParaRPr lang="ru-RU" sz="2400" kern="1200" dirty="0"/>
        </a:p>
      </dsp:txBody>
      <dsp:txXfrm>
        <a:off x="104872" y="103880"/>
        <a:ext cx="1920238" cy="58795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4B1729-BC98-42C1-9C6C-D65DCBA4358F}">
      <dsp:nvSpPr>
        <dsp:cNvPr id="0" name=""/>
        <dsp:cNvSpPr/>
      </dsp:nvSpPr>
      <dsp:spPr>
        <a:xfrm rot="5400000">
          <a:off x="3836302" y="-1491292"/>
          <a:ext cx="2520288" cy="593491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0988" lvl="1" indent="-280988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Задание 34 на сравнение исторических событий и явлений смогли сделать в среднем по области 63,5% девятиклассников, участвовавших в экзамене, что ниже прошлогоднего показателя (40,5%). </a:t>
          </a:r>
          <a:endParaRPr lang="ru-RU" sz="1800" u="none" kern="120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libri" panose="020F050202020403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Составить план ответа на заданную тему (задание 35) смогли в среднем по области 58,3% ребят, участвовавших в ОГЭ по истории (2014г. – 33,3%).</a:t>
          </a:r>
          <a:endParaRPr lang="ru-RU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Таким образом, все задания высокого уровня сложности Части2 экзаменуемые выполнили.</a:t>
          </a:r>
          <a:endParaRPr lang="ru-RU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2128990" y="216020"/>
        <a:ext cx="5934912" cy="2520288"/>
      </dsp:txXfrm>
    </dsp:sp>
    <dsp:sp modelId="{7E429971-BC57-430F-BB25-C0574E5E39E3}">
      <dsp:nvSpPr>
        <dsp:cNvPr id="0" name=""/>
        <dsp:cNvSpPr/>
      </dsp:nvSpPr>
      <dsp:spPr>
        <a:xfrm>
          <a:off x="992" y="0"/>
          <a:ext cx="2127998" cy="294944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VIII</a:t>
          </a:r>
          <a:r>
            <a:rPr lang="ru-RU" sz="2400" b="1" kern="1200" dirty="0" smtClean="0"/>
            <a:t>-</a:t>
          </a:r>
          <a:r>
            <a:rPr lang="en-US" sz="2400" b="1" kern="1200" dirty="0" smtClean="0"/>
            <a:t>XXI</a:t>
          </a:r>
          <a:r>
            <a:rPr lang="ru-RU" sz="2400" b="1" kern="1200" dirty="0" smtClean="0"/>
            <a:t> в.</a:t>
          </a:r>
          <a:endParaRPr lang="ru-RU" sz="2400" kern="1200" dirty="0"/>
        </a:p>
      </dsp:txBody>
      <dsp:txXfrm>
        <a:off x="104872" y="103880"/>
        <a:ext cx="1920238" cy="27416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ru-RU"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ru-RU" sz="1200"/>
            </a:lvl1pPr>
          </a:lstStyle>
          <a:p>
            <a:fld id="{D83FDC75-7F73-4A4A-A77C-09AADF00E0EA}" type="datetimeFigureOut">
              <a:rPr lang="ru-RU" smtClean="0"/>
              <a:pPr/>
              <a:t>17.11.2015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ru-RU" sz="1200"/>
            </a:lvl1pPr>
          </a:lstStyle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ru-RU" sz="1200"/>
            </a:lvl1pPr>
          </a:lstStyle>
          <a:p>
            <a:fld id="{459226BF-1F13-42D3-80DC-373E7ADD1E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1676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ru-RU"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ru-RU" sz="1200"/>
            </a:lvl1pPr>
          </a:lstStyle>
          <a:p>
            <a:fld id="{48AEF76B-3757-4A0B-AF93-28494465C1DD}" type="datetimeFigureOut">
              <a:pPr/>
              <a:t>14.11.2015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ru-RU"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ru-RU" sz="1200"/>
            </a:lvl1pPr>
          </a:lstStyle>
          <a:p>
            <a:fld id="{75693FD4-8F83-4EF7-AC3F-0DC0388986B0}" type="slidenum"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689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/>
            </a:pPr>
            <a:r>
              <a:rPr lang="ru-RU" dirty="0" smtClean="0"/>
              <a:t>Этот шаблон можно использовать как начальный файл для представления учебных материалов группе слушателей.</a:t>
            </a:r>
          </a:p>
          <a:p>
            <a:endParaRPr lang="ru-RU" dirty="0" smtClean="0"/>
          </a:p>
          <a:p>
            <a:pPr lvl="0"/>
            <a:r>
              <a:rPr lang="ru-RU" sz="1200" b="1" dirty="0" smtClean="0"/>
              <a:t>Разделы</a:t>
            </a:r>
            <a:endParaRPr lang="ru-RU" sz="1200" b="0" dirty="0" smtClean="0"/>
          </a:p>
          <a:p>
            <a:pPr lvl="0"/>
            <a:r>
              <a:rPr lang="ru-RU" sz="1200" b="0" dirty="0" smtClean="0"/>
              <a:t>Для добавления разделов щелкните слайд правой кнопкой мыши.</a:t>
            </a:r>
            <a:r>
              <a:rPr lang="ru-RU" sz="1200" b="0" baseline="0" dirty="0" smtClean="0"/>
              <a:t> Разделы позволяют упорядочить слайды и организовать совместную работу нескольких авторов.</a:t>
            </a:r>
            <a:endParaRPr lang="ru-RU" sz="1200" b="0" dirty="0" smtClean="0"/>
          </a:p>
          <a:p>
            <a:pPr lvl="0"/>
            <a:endParaRPr lang="ru-RU" sz="1200" b="1" dirty="0" smtClean="0"/>
          </a:p>
          <a:p>
            <a:pPr lvl="0"/>
            <a:r>
              <a:rPr lang="ru-RU" sz="1200" b="1" dirty="0" smtClean="0"/>
              <a:t>Заметки</a:t>
            </a:r>
          </a:p>
          <a:p>
            <a:pPr lvl="0"/>
            <a:r>
              <a:rPr lang="ru-RU" sz="1200" dirty="0" smtClean="0"/>
              <a:t>Используйте раздел заметок для размещения заметок докладчика или дополнительных сведений для аудитории.</a:t>
            </a:r>
            <a:r>
              <a:rPr lang="ru-RU" sz="1200" baseline="0" dirty="0" smtClean="0"/>
              <a:t> Во время воспроизведения презентации эти заметки отображаются в представлении презентации. </a:t>
            </a:r>
          </a:p>
          <a:p>
            <a:pPr lvl="0">
              <a:buFontTx/>
              <a:buNone/>
            </a:pPr>
            <a:r>
              <a:rPr lang="ru-RU" sz="1200" dirty="0" smtClean="0"/>
              <a:t>Обращайте внимание на размер шрифта (важно обеспечить различимость при ослабленном зрении, видеосъемке и чтении с экрана)</a:t>
            </a:r>
          </a:p>
          <a:p>
            <a:pPr lvl="0"/>
            <a:endParaRPr lang="ru-RU" sz="1200" dirty="0" smtClean="0"/>
          </a:p>
          <a:p>
            <a:pPr lvl="0">
              <a:buFontTx/>
              <a:buNone/>
            </a:pPr>
            <a:r>
              <a:rPr lang="ru-RU" sz="1200" b="1" dirty="0" smtClean="0"/>
              <a:t>Сочетаемые цвета </a:t>
            </a:r>
          </a:p>
          <a:p>
            <a:pPr lvl="0">
              <a:buFontTx/>
              <a:buNone/>
            </a:pPr>
            <a:r>
              <a:rPr lang="ru-RU" sz="1200" dirty="0" smtClean="0"/>
              <a:t>Обратите особое внимание на графики, диаграммы и надписи.</a:t>
            </a:r>
            <a:r>
              <a:rPr lang="ru-RU" sz="1200" baseline="0" dirty="0" smtClean="0"/>
              <a:t> </a:t>
            </a:r>
            <a:endParaRPr lang="ru-RU" sz="1200" dirty="0" smtClean="0"/>
          </a:p>
          <a:p>
            <a:pPr lvl="0"/>
            <a:r>
              <a:rPr lang="ru-RU" sz="1200" dirty="0" smtClean="0"/>
              <a:t>Учтите, что печать будет выполняться </a:t>
            </a:r>
            <a:r>
              <a:rPr lang="ru-RU" sz="1200" dirty="0" err="1" smtClean="0"/>
              <a:t>в черно-белом режиме или в оттенках серого</a:t>
            </a:r>
            <a:r>
              <a:rPr lang="ru-RU" sz="1200" dirty="0" smtClean="0"/>
              <a:t>. Выполните пробную печать, чтобы убедиться в сохранении разницы между цветами при печати </a:t>
            </a:r>
            <a:r>
              <a:rPr lang="ru-RU" sz="1200" dirty="0" err="1" smtClean="0"/>
              <a:t>в черно-белом режиме или в оттенках серого</a:t>
            </a:r>
            <a:r>
              <a:rPr lang="ru-RU" sz="1200" dirty="0" smtClean="0"/>
              <a:t>.</a:t>
            </a:r>
          </a:p>
          <a:p>
            <a:pPr lvl="0">
              <a:buFontTx/>
              <a:buNone/>
            </a:pPr>
            <a:endParaRPr lang="ru-RU" sz="1200" dirty="0" smtClean="0"/>
          </a:p>
          <a:p>
            <a:pPr lvl="0">
              <a:buFontTx/>
              <a:buNone/>
            </a:pPr>
            <a:r>
              <a:rPr lang="ru-RU" sz="1200" b="1" dirty="0" smtClean="0"/>
              <a:t>Диаграммы, таблицы и графики</a:t>
            </a:r>
          </a:p>
          <a:p>
            <a:pPr lvl="0"/>
            <a:r>
              <a:rPr lang="ru-RU" sz="1200" dirty="0" smtClean="0"/>
              <a:t>Не усложняйте восприятие: по возможности используйте согласованные, простые стили и цвета.</a:t>
            </a:r>
          </a:p>
          <a:p>
            <a:pPr lvl="0"/>
            <a:r>
              <a:rPr lang="ru-RU" sz="1200" dirty="0" smtClean="0"/>
              <a:t>Снабдите все диаграммы и таблицы подписями.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9352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Подведите итог презентации, повторив важные моменты уроков.</a:t>
            </a:r>
          </a:p>
          <a:p>
            <a:r>
              <a:rPr lang="ru-RU" dirty="0" smtClean="0"/>
              <a:t>Что должны запомнить слушатели после презентации?</a:t>
            </a:r>
          </a:p>
          <a:p>
            <a:endParaRPr lang="ru-RU" dirty="0" smtClean="0"/>
          </a:p>
          <a:p>
            <a:r>
              <a:rPr lang="ru-RU" dirty="0" smtClean="0"/>
              <a:t>Сохраните презентацию на видео для удобства распространения. (Чтобы создать видео, откройте вкладку "Файл" и выберите команду "Доступ". В разделе "Типы файлов" щелкните "Создать видео").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Подведите итог презентации, повторив важные моменты уроков.</a:t>
            </a:r>
          </a:p>
          <a:p>
            <a:r>
              <a:rPr lang="ru-RU" dirty="0" smtClean="0"/>
              <a:t>Что должны запомнить слушатели после презентации?</a:t>
            </a:r>
          </a:p>
          <a:p>
            <a:endParaRPr lang="ru-RU" dirty="0" smtClean="0"/>
          </a:p>
          <a:p>
            <a:r>
              <a:rPr lang="ru-RU" dirty="0" smtClean="0"/>
              <a:t>Сохраните презентацию на видео для удобства распространения. (Чтобы создать видео, откройте вкладку "Файл" и выберите команду "Доступ". В разделе "Типы файлов" щелкните "Создать видео").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67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Подведите итог презентации, повторив важные моменты уроков.</a:t>
            </a:r>
          </a:p>
          <a:p>
            <a:r>
              <a:rPr lang="ru-RU" dirty="0" smtClean="0"/>
              <a:t>Что должны запомнить слушатели после презентации?</a:t>
            </a:r>
          </a:p>
          <a:p>
            <a:endParaRPr lang="ru-RU" dirty="0" smtClean="0"/>
          </a:p>
          <a:p>
            <a:r>
              <a:rPr lang="ru-RU" dirty="0" smtClean="0"/>
              <a:t>Сохраните презентацию на видео для удобства распространения. (Чтобы создать видео, откройте вкладку "Файл" и выберите команду "Доступ". В разделе "Типы файлов" щелкните "Создать видео").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145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dirty="0" smtClean="0"/>
              <a:t>Дайте краткий обзор презентации.</a:t>
            </a:r>
            <a:r>
              <a:rPr lang="ru-RU" baseline="0" dirty="0" smtClean="0"/>
              <a:t> О</a:t>
            </a:r>
            <a:r>
              <a:rPr lang="ru-RU" dirty="0" smtClean="0"/>
              <a:t>пишите главную суть презентации и обоснуйте ее важность.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Представьте каждую из основных тем.</a:t>
            </a:r>
          </a:p>
          <a:p>
            <a:r>
              <a:rPr lang="ru-RU" dirty="0" smtClean="0"/>
              <a:t>Чтобы предоставить слушателям ориентир, можно</a:t>
            </a:r>
            <a:r>
              <a:rPr lang="ru-RU" baseline="0" dirty="0" smtClean="0"/>
              <a:t> можете </a:t>
            </a:r>
            <a:r>
              <a:rPr lang="ru-RU" dirty="0" smtClean="0"/>
              <a:t>повторять этот обзорный слайд в ходе презентации, выделяя тему, которая будет обсуждаться далее.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dirty="0" smtClean="0"/>
              <a:t>Дайте краткий обзор презентации.</a:t>
            </a:r>
            <a:r>
              <a:rPr lang="ru-RU" baseline="0" dirty="0" smtClean="0"/>
              <a:t> О</a:t>
            </a:r>
            <a:r>
              <a:rPr lang="ru-RU" dirty="0" smtClean="0"/>
              <a:t>пишите главную суть презентации и обоснуйте ее важность.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Представьте каждую из основных тем.</a:t>
            </a:r>
          </a:p>
          <a:p>
            <a:r>
              <a:rPr lang="ru-RU" dirty="0" smtClean="0"/>
              <a:t>Чтобы предоставить слушателям ориентир, можно</a:t>
            </a:r>
            <a:r>
              <a:rPr lang="ru-RU" baseline="0" dirty="0" smtClean="0"/>
              <a:t> можете </a:t>
            </a:r>
            <a:r>
              <a:rPr lang="ru-RU" dirty="0" smtClean="0"/>
              <a:t>повторять этот обзорный слайд в ходе презентации, выделяя тему, которая будет обсуждаться далее.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596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lang="ru-RU"/>
            </a:pPr>
            <a:r>
              <a:rPr lang="ru-RU" sz="1200" dirty="0" smtClean="0"/>
              <a:t>Это другой параметр</a:t>
            </a:r>
            <a:r>
              <a:rPr lang="ru-RU" sz="1200" baseline="0" dirty="0" smtClean="0"/>
              <a:t> для обзорного слайда.</a:t>
            </a:r>
            <a:endParaRPr lang="ru-RU" sz="1200" dirty="0" smtClean="0"/>
          </a:p>
          <a:p>
            <a:pPr marL="228600" indent="-228600">
              <a:buFont typeface="+mj-lt"/>
              <a:buNone/>
            </a:pPr>
            <a:endParaRPr lang="ru-RU" sz="1200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9750" y="503238"/>
            <a:ext cx="3143250" cy="2359025"/>
          </a:xfr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lang="ru-RU"/>
            </a:pPr>
            <a:r>
              <a:rPr lang="ru-RU" sz="1200" dirty="0" smtClean="0"/>
              <a:t>Это другой параметр</a:t>
            </a:r>
            <a:r>
              <a:rPr lang="ru-RU" sz="1200" baseline="0" dirty="0" smtClean="0"/>
              <a:t> для обзорного слайда.</a:t>
            </a:r>
            <a:endParaRPr lang="ru-RU" sz="1200" dirty="0" smtClean="0"/>
          </a:p>
          <a:p>
            <a:pPr marL="228600" indent="-228600">
              <a:buFont typeface="+mj-lt"/>
              <a:buNone/>
            </a:pPr>
            <a:endParaRPr lang="ru-RU" sz="1200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9750" y="503238"/>
            <a:ext cx="3143250" cy="2359025"/>
          </a:xfrm>
        </p:spPr>
      </p:sp>
    </p:spTree>
    <p:extLst>
      <p:ext uri="{BB962C8B-B14F-4D97-AF65-F5344CB8AC3E}">
        <p14:creationId xmlns:p14="http://schemas.microsoft.com/office/powerpoint/2010/main" val="39442869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lang="ru-RU"/>
            </a:pPr>
            <a:r>
              <a:rPr lang="ru-RU" sz="1200" dirty="0" smtClean="0"/>
              <a:t>Это другой параметр</a:t>
            </a:r>
            <a:r>
              <a:rPr lang="ru-RU" sz="1200" baseline="0" dirty="0" smtClean="0"/>
              <a:t> для обзорного слайда.</a:t>
            </a:r>
            <a:endParaRPr lang="ru-RU" sz="1200" dirty="0" smtClean="0"/>
          </a:p>
          <a:p>
            <a:pPr marL="228600" indent="-228600">
              <a:buFont typeface="+mj-lt"/>
              <a:buNone/>
            </a:pPr>
            <a:endParaRPr lang="ru-RU" sz="1200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9750" y="503238"/>
            <a:ext cx="3143250" cy="2359025"/>
          </a:xfrm>
        </p:spPr>
      </p:sp>
    </p:spTree>
    <p:extLst>
      <p:ext uri="{BB962C8B-B14F-4D97-AF65-F5344CB8AC3E}">
        <p14:creationId xmlns:p14="http://schemas.microsoft.com/office/powerpoint/2010/main" val="2241482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lang="ru-RU"/>
            </a:pPr>
            <a:r>
              <a:rPr lang="ru-RU" sz="1200" dirty="0" smtClean="0"/>
              <a:t>Это другой параметр</a:t>
            </a:r>
            <a:r>
              <a:rPr lang="ru-RU" sz="1200" baseline="0" dirty="0" smtClean="0"/>
              <a:t> для обзорного слайда.</a:t>
            </a:r>
            <a:endParaRPr lang="ru-RU" sz="1200" dirty="0" smtClean="0"/>
          </a:p>
          <a:p>
            <a:pPr marL="228600" indent="-228600">
              <a:buFont typeface="+mj-lt"/>
              <a:buNone/>
            </a:pPr>
            <a:endParaRPr lang="ru-RU" sz="1200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9750" y="503238"/>
            <a:ext cx="3143250" cy="2359025"/>
          </a:xfrm>
        </p:spPr>
      </p:sp>
    </p:spTree>
    <p:extLst>
      <p:ext uri="{BB962C8B-B14F-4D97-AF65-F5344CB8AC3E}">
        <p14:creationId xmlns:p14="http://schemas.microsoft.com/office/powerpoint/2010/main" val="23546775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lang="ru-RU"/>
            </a:pPr>
            <a:r>
              <a:rPr lang="ru-RU" sz="1200" dirty="0" smtClean="0"/>
              <a:t>Это другой параметр</a:t>
            </a:r>
            <a:r>
              <a:rPr lang="ru-RU" sz="1200" baseline="0" dirty="0" smtClean="0"/>
              <a:t> для обзорного слайда.</a:t>
            </a:r>
            <a:endParaRPr lang="ru-RU" sz="1200" dirty="0" smtClean="0"/>
          </a:p>
          <a:p>
            <a:pPr marL="228600" indent="-228600">
              <a:buFont typeface="+mj-lt"/>
              <a:buNone/>
            </a:pPr>
            <a:endParaRPr lang="ru-RU" sz="1200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9750" y="503238"/>
            <a:ext cx="3143250" cy="2359025"/>
          </a:xfrm>
        </p:spPr>
      </p:sp>
    </p:spTree>
    <p:extLst>
      <p:ext uri="{BB962C8B-B14F-4D97-AF65-F5344CB8AC3E}">
        <p14:creationId xmlns:p14="http://schemas.microsoft.com/office/powerpoint/2010/main" val="1633381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latinLnBrk="0">
              <a:defRPr lang="ru-RU" b="1" cap="small" baseline="0">
                <a:solidFill>
                  <a:srgbClr val="003300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latinLnBrk="0">
              <a:buNone/>
              <a:defRPr lang="ru-RU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ru-RU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ru-RU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ru-RU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ru-RU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ru-RU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ru-RU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ru-RU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ru-RU" sz="2000" baseline="0"/>
            </a:lvl1pPr>
          </a:lstStyle>
          <a:p>
            <a:r>
              <a:rPr lang="ru-RU"/>
              <a:t>Эмблема организации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14.11.2015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14.11.2015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олько фо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14.11.2015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latinLnBrk="0">
              <a:defRPr lang="ru-RU"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lang="ru-R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ru-RU" sz="1800"/>
            </a:lvl1pPr>
          </a:lstStyle>
          <a:p>
            <a:r>
              <a:rPr lang="ru-RU"/>
              <a:t>Эмблема организации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latinLnBrk="0">
              <a:defRPr lang="ru-RU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latinLnBrk="0">
              <a:defRPr lang="ru-RU" sz="3200">
                <a:latin typeface="+mn-lt"/>
              </a:defRPr>
            </a:lvl1pPr>
            <a:lvl2pPr latinLnBrk="0">
              <a:defRPr lang="ru-RU" sz="2800">
                <a:latin typeface="+mn-lt"/>
              </a:defRPr>
            </a:lvl2pPr>
            <a:lvl3pPr latinLnBrk="0">
              <a:defRPr lang="ru-RU" sz="2400">
                <a:latin typeface="+mn-lt"/>
              </a:defRPr>
            </a:lvl3pPr>
            <a:lvl4pPr latinLnBrk="0">
              <a:defRPr lang="ru-RU" sz="2400">
                <a:latin typeface="+mn-lt"/>
              </a:defRPr>
            </a:lvl4pPr>
            <a:lvl5pPr latinLnBrk="0">
              <a:defRPr lang="ru-RU" sz="2400">
                <a:latin typeface="+mn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latinLnBrk="0">
              <a:defRPr lang="ru-RU" sz="2800"/>
            </a:lvl1pPr>
            <a:lvl2pPr latinLnBrk="0">
              <a:defRPr lang="ru-RU" sz="2400"/>
            </a:lvl2pPr>
            <a:lvl3pPr latinLnBrk="0">
              <a:defRPr lang="ru-RU" sz="2000"/>
            </a:lvl3pPr>
            <a:lvl4pPr latinLnBrk="0">
              <a:defRPr lang="ru-RU" sz="1800"/>
            </a:lvl4pPr>
            <a:lvl5pPr latinLnBrk="0">
              <a:defRPr lang="ru-RU" sz="1800"/>
            </a:lvl5pPr>
            <a:lvl6pPr latinLnBrk="0">
              <a:defRPr lang="ru-RU" sz="1800"/>
            </a:lvl6pPr>
            <a:lvl7pPr latinLnBrk="0">
              <a:defRPr lang="ru-RU" sz="1800"/>
            </a:lvl7pPr>
            <a:lvl8pPr latinLnBrk="0">
              <a:defRPr lang="ru-RU" sz="1800"/>
            </a:lvl8pPr>
            <a:lvl9pPr latinLnBrk="0">
              <a:defRPr lang="ru-RU"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latinLnBrk="0">
              <a:defRPr lang="ru-RU" sz="2800"/>
            </a:lvl1pPr>
            <a:lvl2pPr latinLnBrk="0">
              <a:defRPr lang="ru-RU" sz="2400"/>
            </a:lvl2pPr>
            <a:lvl3pPr latinLnBrk="0">
              <a:defRPr lang="ru-RU" sz="2000"/>
            </a:lvl3pPr>
            <a:lvl4pPr latinLnBrk="0">
              <a:defRPr lang="ru-RU" sz="1800"/>
            </a:lvl4pPr>
            <a:lvl5pPr latinLnBrk="0">
              <a:defRPr lang="ru-RU" sz="1800"/>
            </a:lvl5pPr>
            <a:lvl6pPr latinLnBrk="0">
              <a:defRPr lang="ru-RU" sz="1800"/>
            </a:lvl6pPr>
            <a:lvl7pPr latinLnBrk="0">
              <a:defRPr lang="ru-RU" sz="1800"/>
            </a:lvl7pPr>
            <a:lvl8pPr latinLnBrk="0">
              <a:defRPr lang="ru-RU" sz="1800"/>
            </a:lvl8pPr>
            <a:lvl9pPr latinLnBrk="0">
              <a:defRPr lang="ru-RU"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14.11.2015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ru-RU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latinLnBrk="0">
              <a:defRPr lang="ru-RU" sz="2400"/>
            </a:lvl1pPr>
            <a:lvl2pPr latinLnBrk="0">
              <a:defRPr lang="ru-RU" sz="2000"/>
            </a:lvl2pPr>
            <a:lvl3pPr latinLnBrk="0">
              <a:defRPr lang="ru-RU" sz="1800"/>
            </a:lvl3pPr>
            <a:lvl4pPr latinLnBrk="0">
              <a:defRPr lang="ru-RU" sz="1600"/>
            </a:lvl4pPr>
            <a:lvl5pPr latinLnBrk="0">
              <a:defRPr lang="ru-RU" sz="1600"/>
            </a:lvl5pPr>
            <a:lvl6pPr latinLnBrk="0">
              <a:defRPr lang="ru-RU" sz="1600"/>
            </a:lvl6pPr>
            <a:lvl7pPr latinLnBrk="0">
              <a:defRPr lang="ru-RU" sz="1600"/>
            </a:lvl7pPr>
            <a:lvl8pPr latinLnBrk="0">
              <a:defRPr lang="ru-RU" sz="1600"/>
            </a:lvl8pPr>
            <a:lvl9pPr latinLnBrk="0">
              <a:defRPr lang="ru-RU"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latinLnBrk="0">
              <a:defRPr lang="ru-RU" sz="2400"/>
            </a:lvl1pPr>
            <a:lvl2pPr latinLnBrk="0">
              <a:defRPr lang="ru-RU" sz="2000"/>
            </a:lvl2pPr>
            <a:lvl3pPr latinLnBrk="0">
              <a:defRPr lang="ru-RU" sz="1800"/>
            </a:lvl3pPr>
            <a:lvl4pPr latinLnBrk="0">
              <a:defRPr lang="ru-RU" sz="1600"/>
            </a:lvl4pPr>
            <a:lvl5pPr latinLnBrk="0">
              <a:defRPr lang="ru-RU" sz="1600"/>
            </a:lvl5pPr>
            <a:lvl6pPr latinLnBrk="0">
              <a:defRPr lang="ru-RU" sz="1600"/>
            </a:lvl6pPr>
            <a:lvl7pPr latinLnBrk="0">
              <a:defRPr lang="ru-RU" sz="1600"/>
            </a:lvl7pPr>
            <a:lvl8pPr latinLnBrk="0">
              <a:defRPr lang="ru-RU" sz="1600"/>
            </a:lvl8pPr>
            <a:lvl9pPr latinLnBrk="0">
              <a:defRPr lang="ru-RU"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14.11.2015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latinLnBrk="0">
              <a:defRPr lang="ru-RU"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latinLnBrk="0">
              <a:defRPr lang="ru-RU" sz="3200"/>
            </a:lvl1pPr>
            <a:lvl2pPr latinLnBrk="0">
              <a:defRPr lang="ru-RU" sz="2800"/>
            </a:lvl2pPr>
            <a:lvl3pPr latinLnBrk="0">
              <a:defRPr lang="ru-RU" sz="2400"/>
            </a:lvl3pPr>
            <a:lvl4pPr latinLnBrk="0">
              <a:defRPr lang="ru-RU" sz="2000"/>
            </a:lvl4pPr>
            <a:lvl5pPr latinLnBrk="0">
              <a:defRPr lang="ru-RU" sz="2000"/>
            </a:lvl5pPr>
            <a:lvl6pPr latinLnBrk="0">
              <a:defRPr lang="ru-RU" sz="2000"/>
            </a:lvl6pPr>
            <a:lvl7pPr latinLnBrk="0">
              <a:defRPr lang="ru-RU" sz="2000"/>
            </a:lvl7pPr>
            <a:lvl8pPr latinLnBrk="0">
              <a:defRPr lang="ru-RU" sz="2000"/>
            </a:lvl8pPr>
            <a:lvl9pPr latinLnBrk="0">
              <a:defRPr lang="ru-RU"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14.11.2015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ru-RU"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14.11.2015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14.11.2015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ru-RU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ru-RU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lang="ru-RU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lang="ru-RU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ru-RU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ru-RU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835696" y="1484784"/>
            <a:ext cx="6935328" cy="2271241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РЕЗУЛЬТАТЫ ОГЭ 2015 г. 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ИСТОРИИ 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НОВГОРОДСКОЙ ОБЛАСТИ</a:t>
            </a: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67744" y="2420888"/>
            <a:ext cx="6480720" cy="223224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32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Основные выводы </a:t>
            </a:r>
          </a:p>
          <a:p>
            <a:r>
              <a:rPr lang="ru-RU" sz="32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и рекомендации по совершенствованию образовательного </a:t>
            </a:r>
            <a:r>
              <a:rPr lang="ru-RU" sz="32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процесса</a:t>
            </a:r>
            <a:endParaRPr lang="ru-RU" sz="32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953000" y="10798"/>
            <a:ext cx="7765662" cy="1647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44815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27584" y="260648"/>
            <a:ext cx="8136904" cy="6408712"/>
          </a:xfrm>
        </p:spPr>
        <p:txBody>
          <a:bodyPr>
            <a:noAutofit/>
          </a:bodyPr>
          <a:lstStyle/>
          <a:p>
            <a:pPr lvl="0">
              <a:buFont typeface="+mj-lt"/>
              <a:buAutoNum type="arabicPeriod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Очень небольшое количество девятиклассников сдавало экзамен по истории в 2015 г. 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Font typeface="+mj-lt"/>
              <a:buAutoNum type="arabicPeriod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Произошло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увеличение среднего по области балла, по сравнению с прошлым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годом.</a:t>
            </a:r>
          </a:p>
          <a:p>
            <a:pPr lvl="0">
              <a:buFont typeface="+mj-lt"/>
              <a:buAutoNum type="arabicPeriod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Ряд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учащихся, сдававших в 2015 году экзамен, вопросы исторического содержания усвоили в пределах ниже предполагаемого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результата.</a:t>
            </a:r>
          </a:p>
          <a:p>
            <a:pPr lvl="0">
              <a:buFont typeface="+mj-lt"/>
              <a:buAutoNum type="arabicPeriod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Ряд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учащихся, сдававших экзамен, не смогли продемонстрировать усвоение основных элементов содержания по всем аспектам исторического знания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Font typeface="+mj-lt"/>
              <a:buAutoNum type="arabicPeriod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Педагогам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 помнить, что в вопросы ОГЭ включаются темы не только из курса истории России, но и курса всеобщей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истории.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638852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27584" y="260648"/>
            <a:ext cx="8136904" cy="6408712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 startAt="6"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Необходимо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обратить внимание на задания, которые вызвали наибольшие затруднения у школьников в 2015 году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-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 2 на знание фактов по периоду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 –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XVII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-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 9 на знание выдающихся деятелей в истории России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 15 на поиск информации в источнике по Великой Отечественной войне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-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 18 по поиску информации в источнике по периоду 1945-2012 г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.; -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 21 на работу с исторической картой, схемой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-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 22 на работу с иллюстративным материалом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-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 23 на определение последовательности событий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-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 25 на систематизацию исторической информации (множественный выбор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 -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 28 на сравнение исторических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событий.</a:t>
            </a:r>
          </a:p>
          <a:p>
            <a:pPr marL="457200" lvl="0" indent="-457200">
              <a:buFont typeface="+mj-lt"/>
              <a:buAutoNum type="arabicPeriod" startAt="6"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Педагогам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 помнить, что работа с исторической картой была и остается обязательным компонентом почти любого урока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истории.</a:t>
            </a:r>
          </a:p>
          <a:p>
            <a:pPr marL="457200" lvl="0" indent="-457200">
              <a:buFont typeface="+mj-lt"/>
              <a:buAutoNum type="arabicPeriod" startAt="6"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формировать у учащихся умение определять последовательность событий. 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0" indent="-457200">
              <a:buFont typeface="+mj-lt"/>
              <a:buAutoNum type="arabicPeriod" startAt="6"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Следует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обратить внимание на работу с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источниками.</a:t>
            </a:r>
          </a:p>
          <a:p>
            <a:pPr marL="457200" lvl="0" indent="-457200">
              <a:buFont typeface="+mj-lt"/>
              <a:buAutoNum type="arabicPeriod" startAt="6"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Необходимо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продолжить работу с иллюстративным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материалом.</a:t>
            </a:r>
          </a:p>
          <a:p>
            <a:pPr marL="457200" lvl="0" indent="-457200">
              <a:buFont typeface="+mj-lt"/>
              <a:buAutoNum type="arabicPeriod" startAt="6"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Необходимо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обратить внимание на сравнение исторических событий. </a:t>
            </a:r>
          </a:p>
        </p:txBody>
      </p:sp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67744" y="2420888"/>
            <a:ext cx="6480720" cy="223224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32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При подготовке учащихся к ГИА </a:t>
            </a:r>
            <a:r>
              <a:rPr lang="ru-RU" sz="32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2016 г</a:t>
            </a:r>
            <a:r>
              <a:rPr lang="ru-RU" sz="32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 необходимо </a:t>
            </a:r>
            <a:r>
              <a:rPr lang="ru-RU" sz="32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помнить</a:t>
            </a:r>
            <a:endParaRPr lang="ru-RU" sz="32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953000" y="10798"/>
            <a:ext cx="7765662" cy="1647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9125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971600" y="1124744"/>
            <a:ext cx="7848872" cy="4536504"/>
          </a:xfrm>
        </p:spPr>
        <p:txBody>
          <a:bodyPr>
            <a:no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Планируется изменение позиции двух заданий в части 1 экзаменационной работы: задание на работу с исторической картой, схемой будет помещено на позицию 20, а задание на знание основных фактов истории культуры России по периоду 1914 – 2012 гг. помещено на позицию 21. Позиции указанных заданий изменены с целью оптимизации структуры работы: создания мини-блока заданий по истории культуры и работе с иллюстративным материалом на позициях 21, 22.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731224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332656"/>
            <a:ext cx="8077200" cy="6264697"/>
          </a:xfrm>
        </p:spPr>
        <p:txBody>
          <a:bodyPr>
            <a:noAutofit/>
          </a:bodyPr>
          <a:lstStyle/>
          <a:p>
            <a:pPr algn="just"/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ОГЭ по истории в 2015 года участвовало 15 школьников Новгородской области </a:t>
            </a:r>
            <a:endParaRPr lang="ru-RU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Экзамен 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сдавали ученики из Великого Новгорода и 5 районов области:  Валдайского, </a:t>
            </a:r>
            <a:r>
              <a:rPr lang="ru-RU" sz="2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Волотовского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Демянского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Крестецкого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Маловишерского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Школьники 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 районов участия в экзамене не </a:t>
            </a: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принимали 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Наибольшее количество участников экзамена </a:t>
            </a: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2015г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было:</a:t>
            </a:r>
          </a:p>
          <a:p>
            <a:pPr lvl="1" algn="just"/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человека (26,6% участников экзамена) – из </a:t>
            </a:r>
            <a:r>
              <a:rPr lang="ru-RU" sz="2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Волотовского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района;</a:t>
            </a:r>
          </a:p>
          <a:p>
            <a:pPr lvl="1" algn="just"/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человека (26,6% участников экзамена) – из Великого </a:t>
            </a: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Новгорода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Наименьшее количество участников экзамена </a:t>
            </a: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2015г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было в 2 районах (</a:t>
            </a:r>
            <a:r>
              <a:rPr lang="ru-RU" sz="2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Крестецком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Маловишерском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 по 1 чел. (6,6% участников экзамена</a:t>
            </a: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just"/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Средний балл за экзамен по истории в </a:t>
            </a: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IX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классе в 2015 году по области составил 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30,67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балла 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548680"/>
            <a:ext cx="8077200" cy="6048673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Анализ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данных в разрезе районов показал, что результаты выше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среднеобластного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показателя в 2015г. имеют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учащиеся 3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районов:</a:t>
            </a:r>
          </a:p>
          <a:p>
            <a:pPr lvl="1"/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Волотовского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(36,25);</a:t>
            </a:r>
          </a:p>
          <a:p>
            <a:pPr lvl="1"/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Демянского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(35,00);</a:t>
            </a:r>
          </a:p>
          <a:p>
            <a:pPr lvl="1"/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Крестецкого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(34,00)</a:t>
            </a:r>
          </a:p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Учащиеся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Волотовского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района пятый год подряд имеют результаты выше среднего балла по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области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Ниже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среднеобластного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показателя в 2015г. имеют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учащиеся 2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районов Новгородской области:</a:t>
            </a:r>
          </a:p>
          <a:p>
            <a:pPr lvl="1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Валдайского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(27,67);</a:t>
            </a:r>
          </a:p>
          <a:p>
            <a:pPr lvl="1"/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Маловишерского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26,00)</a:t>
            </a:r>
          </a:p>
          <a:p>
            <a:pPr marL="457200" lvl="1" indent="0"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Великого Новгорода (25,50)</a:t>
            </a:r>
          </a:p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Учащиеся Валдайского и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Маловишерского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районов второй год подряд имеют результаты ниже среднего балла по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области</a:t>
            </a:r>
            <a:endParaRPr lang="ru-RU" sz="1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69508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67744" y="2420888"/>
            <a:ext cx="6480720" cy="10801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32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Анализ результатов по содержательным </a:t>
            </a:r>
            <a:r>
              <a:rPr lang="ru-RU" sz="32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линиям</a:t>
            </a:r>
            <a:endParaRPr lang="ru-RU" sz="3200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953000" y="10798"/>
            <a:ext cx="7765662" cy="1647612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15816" y="4221088"/>
            <a:ext cx="58326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Задания базового уровня сложности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Задания повышенного уровня сложности.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Задания высокого уровня сложности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158749779"/>
              </p:ext>
            </p:extLst>
          </p:nvPr>
        </p:nvGraphicFramePr>
        <p:xfrm>
          <a:off x="899592" y="1772816"/>
          <a:ext cx="8064896" cy="3415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187" y="116632"/>
            <a:ext cx="8077200" cy="822992"/>
          </a:xfrm>
        </p:spPr>
        <p:txBody>
          <a:bodyPr>
            <a:norm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Задания базового уровня сложности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88919509"/>
              </p:ext>
            </p:extLst>
          </p:nvPr>
        </p:nvGraphicFramePr>
        <p:xfrm>
          <a:off x="899592" y="1052736"/>
          <a:ext cx="8064896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187" y="116632"/>
            <a:ext cx="8077200" cy="822992"/>
          </a:xfrm>
        </p:spPr>
        <p:txBody>
          <a:bodyPr>
            <a:norm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Задания базового уровня сложности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91861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24045162"/>
              </p:ext>
            </p:extLst>
          </p:nvPr>
        </p:nvGraphicFramePr>
        <p:xfrm>
          <a:off x="899592" y="1052736"/>
          <a:ext cx="8064896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187" y="116632"/>
            <a:ext cx="8077200" cy="822992"/>
          </a:xfrm>
        </p:spPr>
        <p:txBody>
          <a:bodyPr>
            <a:norm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Задания базового уровня сложности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01581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242480024"/>
              </p:ext>
            </p:extLst>
          </p:nvPr>
        </p:nvGraphicFramePr>
        <p:xfrm>
          <a:off x="899592" y="764704"/>
          <a:ext cx="8064896" cy="6093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187" y="116632"/>
            <a:ext cx="8077200" cy="822992"/>
          </a:xfrm>
        </p:spPr>
        <p:txBody>
          <a:bodyPr>
            <a:norm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Задания повышенного уровня сложности.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55762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250951771"/>
              </p:ext>
            </p:extLst>
          </p:nvPr>
        </p:nvGraphicFramePr>
        <p:xfrm>
          <a:off x="899592" y="1556792"/>
          <a:ext cx="8064896" cy="295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187" y="116632"/>
            <a:ext cx="8077200" cy="822992"/>
          </a:xfrm>
        </p:spPr>
        <p:txBody>
          <a:bodyPr>
            <a:norm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Задания высокого уровня сложности.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75933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ParF19LzvJyR9qw266I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ParF19LzvJyR9qw266I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zParF19LzvJyR9qw266In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k8vjtC9q0JAXtyxsX2O5"/>
</p:tagLst>
</file>

<file path=ppt/theme/theme1.xml><?xml version="1.0" encoding="utf-8"?>
<a:theme xmlns:a="http://schemas.openxmlformats.org/drawingml/2006/main" name="Trai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9BB791A-2264-44DD-BA10-93318C807D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на основе шаблона Обучение</Template>
  <TotalTime>0</TotalTime>
  <Words>1468</Words>
  <Application>Microsoft Office PowerPoint</Application>
  <PresentationFormat>Экран (4:3)</PresentationFormat>
  <Paragraphs>109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Training</vt:lpstr>
      <vt:lpstr>РЕЗУЛЬТАТЫ ОГЭ 2015 г.  ПО ИСТОРИИ  В НОВГОРОДСКОЙ ОБЛАСТИ</vt:lpstr>
      <vt:lpstr>Презентация PowerPoint</vt:lpstr>
      <vt:lpstr>Презентация PowerPoint</vt:lpstr>
      <vt:lpstr>Презентация PowerPoint</vt:lpstr>
      <vt:lpstr>Задания базового уровня сложности</vt:lpstr>
      <vt:lpstr>Задания базового уровня сложности</vt:lpstr>
      <vt:lpstr>Задания базового уровня сложности</vt:lpstr>
      <vt:lpstr>Задания повышенного уровня сложности.</vt:lpstr>
      <vt:lpstr>Задания высокого уровня сложности.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2015-11-14T06:21:40Z</dcterms:created>
  <dcterms:modified xsi:type="dcterms:W3CDTF">2015-11-17T10:00:11Z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TC016745579991</vt:lpwstr>
  </property>
</Properties>
</file>