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66" r:id="rId3"/>
    <p:sldId id="256" r:id="rId4"/>
    <p:sldId id="264" r:id="rId5"/>
    <p:sldId id="262" r:id="rId6"/>
    <p:sldId id="263" r:id="rId7"/>
    <p:sldId id="260" r:id="rId8"/>
    <p:sldId id="261" r:id="rId9"/>
    <p:sldId id="259" r:id="rId10"/>
    <p:sldId id="265" r:id="rId11"/>
    <p:sldId id="25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48C367E-5449-4F5B-B22B-40ABD608251F}" type="datetimeFigureOut">
              <a:rPr lang="ru-RU" smtClean="0"/>
              <a:t>02.04.2016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58C98-5F73-4A27-BCD3-2F7225DED3D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8C367E-5449-4F5B-B22B-40ABD608251F}" type="datetimeFigureOut">
              <a:rPr lang="ru-RU" smtClean="0"/>
              <a:t>02.04.2016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58C98-5F73-4A27-BCD3-2F7225DED3D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8C367E-5449-4F5B-B22B-40ABD608251F}" type="datetimeFigureOut">
              <a:rPr lang="ru-RU" smtClean="0"/>
              <a:t>02.04.2016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58C98-5F73-4A27-BCD3-2F7225DED3D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8C367E-5449-4F5B-B22B-40ABD608251F}" type="datetimeFigureOut">
              <a:rPr lang="ru-RU" smtClean="0"/>
              <a:t>02.04.2016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58C98-5F73-4A27-BCD3-2F7225DED3D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48C367E-5449-4F5B-B22B-40ABD608251F}" type="datetimeFigureOut">
              <a:rPr lang="ru-RU" smtClean="0"/>
              <a:t>02.04.2016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58C98-5F73-4A27-BCD3-2F7225DED3D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48C367E-5449-4F5B-B22B-40ABD608251F}" type="datetimeFigureOut">
              <a:rPr lang="ru-RU" smtClean="0"/>
              <a:t>02.04.2016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858C98-5F73-4A27-BCD3-2F7225DED3D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48C367E-5449-4F5B-B22B-40ABD608251F}" type="datetimeFigureOut">
              <a:rPr lang="ru-RU" smtClean="0"/>
              <a:t>02.04.2016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858C98-5F73-4A27-BCD3-2F7225DED3D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48C367E-5449-4F5B-B22B-40ABD608251F}" type="datetimeFigureOut">
              <a:rPr lang="ru-RU" smtClean="0"/>
              <a:t>02.04.2016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858C98-5F73-4A27-BCD3-2F7225DED3D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48C367E-5449-4F5B-B22B-40ABD608251F}" type="datetimeFigureOut">
              <a:rPr lang="ru-RU" smtClean="0"/>
              <a:t>02.04.2016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858C98-5F73-4A27-BCD3-2F7225DED3D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48C367E-5449-4F5B-B22B-40ABD608251F}" type="datetimeFigureOut">
              <a:rPr lang="ru-RU" smtClean="0"/>
              <a:t>02.04.2016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858C98-5F73-4A27-BCD3-2F7225DED3D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48C367E-5449-4F5B-B22B-40ABD608251F}" type="datetimeFigureOut">
              <a:rPr lang="ru-RU" smtClean="0"/>
              <a:t>02.04.2016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858C98-5F73-4A27-BCD3-2F7225DED3D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4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C367E-5449-4F5B-B22B-40ABD608251F}" type="datetimeFigureOut">
              <a:rPr lang="ru-RU" smtClean="0"/>
              <a:t>02.04.2016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58C98-5F73-4A27-BCD3-2F7225DED3D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ntiquepatternlibrary.org/html/warm/irishcro.htm" TargetMode="External"/><Relationship Id="rId2" Type="http://schemas.openxmlformats.org/officeDocument/2006/relationships/hyperlink" Target="https://en.wikipedia.org/wiki/Irish_lace" TargetMode="External"/><Relationship Id="rId1" Type="http://schemas.openxmlformats.org/officeDocument/2006/relationships/slideLayout" Target="../slideLayouts/slideLayout2.xml"/><Relationship Id="rId6" Type="http://schemas.openxmlformats.org/officeDocument/2006/relationships/hyperlink" Target="https://crochetthread.wordpress.com/irish-crochet/" TargetMode="External"/><Relationship Id="rId5" Type="http://schemas.openxmlformats.org/officeDocument/2006/relationships/hyperlink" Target="http://global.britannica.com/topic/Irish-needle-lace" TargetMode="External"/><Relationship Id="rId4" Type="http://schemas.openxmlformats.org/officeDocument/2006/relationships/hyperlink" Target="https://www.youtube.com/watch?v=20huNJ40mC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71546"/>
          </a:xfrm>
        </p:spPr>
        <p:txBody>
          <a:bodyPr>
            <a:normAutofit/>
          </a:bodyPr>
          <a:lstStyle/>
          <a:p>
            <a:r>
              <a:rPr lang="ru-RU" sz="2400" dirty="0" smtClean="0"/>
              <a:t>Муниципальное автономное общеобразовательное учреждение «Средняя школа п.Угловка»</a:t>
            </a:r>
            <a:endParaRPr lang="ru-RU" sz="2400" dirty="0"/>
          </a:p>
        </p:txBody>
      </p:sp>
      <p:sp>
        <p:nvSpPr>
          <p:cNvPr id="3" name="Содержимое 2"/>
          <p:cNvSpPr>
            <a:spLocks noGrp="1"/>
          </p:cNvSpPr>
          <p:nvPr>
            <p:ph idx="1"/>
          </p:nvPr>
        </p:nvSpPr>
        <p:spPr>
          <a:xfrm>
            <a:off x="457200" y="1214423"/>
            <a:ext cx="8229600" cy="2643206"/>
          </a:xfrm>
        </p:spPr>
        <p:txBody>
          <a:bodyPr/>
          <a:lstStyle/>
          <a:p>
            <a:pPr algn="ctr">
              <a:buNone/>
            </a:pPr>
            <a:r>
              <a:rPr lang="ru-RU" b="1" dirty="0" smtClean="0"/>
              <a:t>Исследовательский проект </a:t>
            </a:r>
          </a:p>
          <a:p>
            <a:pPr algn="ctr">
              <a:buNone/>
            </a:pPr>
            <a:r>
              <a:rPr lang="ru-RU" dirty="0" smtClean="0"/>
              <a:t>на тему</a:t>
            </a:r>
          </a:p>
          <a:p>
            <a:pPr algn="ctr">
              <a:buNone/>
            </a:pPr>
            <a:r>
              <a:rPr lang="ru-RU" b="1" i="1" dirty="0" smtClean="0"/>
              <a:t>«</a:t>
            </a:r>
            <a:r>
              <a:rPr lang="en-US" b="1" i="1" dirty="0" smtClean="0"/>
              <a:t>Irish Crochet Lace</a:t>
            </a:r>
            <a:r>
              <a:rPr lang="ru-RU" b="1" i="1" dirty="0" smtClean="0"/>
              <a:t>»</a:t>
            </a:r>
            <a:endParaRPr lang="en-US" b="1" i="1" dirty="0" smtClean="0"/>
          </a:p>
          <a:p>
            <a:pPr algn="ctr">
              <a:buNone/>
            </a:pPr>
            <a:r>
              <a:rPr lang="ru-RU" sz="2400" dirty="0" smtClean="0"/>
              <a:t>(«</a:t>
            </a:r>
            <a:r>
              <a:rPr lang="ru-RU" sz="2400" dirty="0" smtClean="0"/>
              <a:t>Ирландское кружево</a:t>
            </a:r>
            <a:r>
              <a:rPr lang="ru-RU" sz="2400" dirty="0" smtClean="0"/>
              <a:t>»)</a:t>
            </a:r>
          </a:p>
          <a:p>
            <a:pPr>
              <a:buNone/>
            </a:pPr>
            <a:endParaRPr lang="ru-RU" dirty="0"/>
          </a:p>
        </p:txBody>
      </p:sp>
      <p:sp>
        <p:nvSpPr>
          <p:cNvPr id="4" name="TextBox 3"/>
          <p:cNvSpPr txBox="1"/>
          <p:nvPr/>
        </p:nvSpPr>
        <p:spPr>
          <a:xfrm>
            <a:off x="4857752" y="3643314"/>
            <a:ext cx="3643338" cy="2523768"/>
          </a:xfrm>
          <a:prstGeom prst="rect">
            <a:avLst/>
          </a:prstGeom>
          <a:noFill/>
        </p:spPr>
        <p:txBody>
          <a:bodyPr wrap="square" rtlCol="0">
            <a:spAutoFit/>
          </a:bodyPr>
          <a:lstStyle/>
          <a:p>
            <a:pPr>
              <a:buNone/>
            </a:pPr>
            <a:r>
              <a:rPr lang="ru-RU" sz="2000" dirty="0" smtClean="0"/>
              <a:t>Выполнили: </a:t>
            </a:r>
            <a:r>
              <a:rPr lang="ru-RU" sz="2000" dirty="0" err="1" smtClean="0"/>
              <a:t>Трифанова</a:t>
            </a:r>
            <a:r>
              <a:rPr lang="ru-RU" sz="2000" dirty="0" smtClean="0"/>
              <a:t> Елена, </a:t>
            </a:r>
            <a:r>
              <a:rPr lang="ru-RU" sz="2000" dirty="0" err="1" smtClean="0"/>
              <a:t>Квитченко</a:t>
            </a:r>
            <a:r>
              <a:rPr lang="ru-RU" sz="2000" dirty="0" smtClean="0"/>
              <a:t> Анастасия обучающиеся 10 класса</a:t>
            </a:r>
          </a:p>
          <a:p>
            <a:pPr>
              <a:buNone/>
            </a:pPr>
            <a:endParaRPr lang="ru-RU" sz="2000" dirty="0" smtClean="0"/>
          </a:p>
          <a:p>
            <a:pPr>
              <a:buNone/>
            </a:pPr>
            <a:r>
              <a:rPr lang="ru-RU" sz="2000" dirty="0" smtClean="0"/>
              <a:t>Руководитель: Федорова Юлия Владимировна учитель английского языка</a:t>
            </a:r>
          </a:p>
          <a:p>
            <a:endParaRPr lang="ru-RU" dirty="0"/>
          </a:p>
        </p:txBody>
      </p:sp>
      <p:pic>
        <p:nvPicPr>
          <p:cNvPr id="5" name="Рисунок 4" descr="95eb91259a7a1ce575d3eafdf657fc71.jpg"/>
          <p:cNvPicPr>
            <a:picLocks noChangeAspect="1"/>
          </p:cNvPicPr>
          <p:nvPr/>
        </p:nvPicPr>
        <p:blipFill>
          <a:blip r:embed="rId2" cstate="print"/>
          <a:stretch>
            <a:fillRect/>
          </a:stretch>
        </p:blipFill>
        <p:spPr>
          <a:xfrm>
            <a:off x="1000100" y="3643314"/>
            <a:ext cx="2928958" cy="2173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Conclusion</a:t>
            </a:r>
            <a:endParaRPr lang="ru-RU" dirty="0"/>
          </a:p>
        </p:txBody>
      </p:sp>
      <p:sp>
        <p:nvSpPr>
          <p:cNvPr id="3" name="Содержимое 2"/>
          <p:cNvSpPr>
            <a:spLocks noGrp="1"/>
          </p:cNvSpPr>
          <p:nvPr>
            <p:ph idx="1"/>
          </p:nvPr>
        </p:nvSpPr>
        <p:spPr/>
        <p:txBody>
          <a:bodyPr/>
          <a:lstStyle/>
          <a:p>
            <a:pPr>
              <a:buNone/>
            </a:pPr>
            <a:r>
              <a:rPr lang="en-US" dirty="0" smtClean="0"/>
              <a:t>    When we began searching for information regarding Irish Crochet Lace we were very impressed with the history of it and as a result, we have become fans of Clones Lace and we are still in the process of learning the techniques of making the motifs. It was the most exciting project that we have ever done.</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Internet resources</a:t>
            </a:r>
            <a:endParaRPr lang="ru-RU" dirty="0"/>
          </a:p>
        </p:txBody>
      </p:sp>
      <p:sp>
        <p:nvSpPr>
          <p:cNvPr id="3" name="Содержимое 2"/>
          <p:cNvSpPr>
            <a:spLocks noGrp="1"/>
          </p:cNvSpPr>
          <p:nvPr>
            <p:ph idx="1"/>
          </p:nvPr>
        </p:nvSpPr>
        <p:spPr/>
        <p:txBody>
          <a:bodyPr>
            <a:normAutofit lnSpcReduction="10000"/>
          </a:bodyPr>
          <a:lstStyle/>
          <a:p>
            <a:r>
              <a:rPr lang="en-US" dirty="0" smtClean="0">
                <a:hlinkClick r:id="rId2"/>
              </a:rPr>
              <a:t>https://en.wikipedia.org/wiki/Irish_lace</a:t>
            </a:r>
            <a:endParaRPr lang="ru-RU" dirty="0" smtClean="0"/>
          </a:p>
          <a:p>
            <a:r>
              <a:rPr lang="en-US" dirty="0" smtClean="0">
                <a:hlinkClick r:id="rId3"/>
              </a:rPr>
              <a:t>http://www.antiquepatternlibrary.org/html/warm/irishcro.htm</a:t>
            </a:r>
            <a:endParaRPr lang="ru-RU" dirty="0" smtClean="0"/>
          </a:p>
          <a:p>
            <a:r>
              <a:rPr lang="en-US" dirty="0" smtClean="0">
                <a:hlinkClick r:id="rId4"/>
              </a:rPr>
              <a:t>https://www.youtube.com/watch?v=20huNJ40mCI</a:t>
            </a:r>
            <a:endParaRPr lang="en-US" dirty="0" smtClean="0"/>
          </a:p>
          <a:p>
            <a:r>
              <a:rPr lang="en-US" dirty="0" smtClean="0">
                <a:hlinkClick r:id="rId5"/>
              </a:rPr>
              <a:t>http://global.britannica.com/topic/Irish-needle-lace</a:t>
            </a:r>
            <a:endParaRPr lang="en-US" dirty="0" smtClean="0"/>
          </a:p>
          <a:p>
            <a:r>
              <a:rPr lang="en-US" dirty="0" smtClean="0">
                <a:hlinkClick r:id="rId6"/>
              </a:rPr>
              <a:t>https://crochetthread.wordpress.com/irish-crochet/</a:t>
            </a:r>
            <a:endParaRPr lang="en-US" dirty="0" smtClean="0"/>
          </a:p>
          <a:p>
            <a:pPr>
              <a:buNone/>
            </a:pPr>
            <a:endParaRPr lang="en-US" dirty="0" smtClean="0"/>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fontScale="92500" lnSpcReduction="10000"/>
          </a:bodyPr>
          <a:lstStyle/>
          <a:p>
            <a:pPr>
              <a:buNone/>
            </a:pPr>
            <a:r>
              <a:rPr lang="en-US" b="1" dirty="0" smtClean="0"/>
              <a:t>Irish Crochet Lace</a:t>
            </a:r>
            <a:r>
              <a:rPr lang="en-US" dirty="0" smtClean="0"/>
              <a:t> has always been an important part of the Irish tradition.</a:t>
            </a:r>
          </a:p>
          <a:p>
            <a:pPr>
              <a:buNone/>
            </a:pPr>
            <a:endParaRPr lang="en-US" b="1" dirty="0" smtClean="0"/>
          </a:p>
          <a:p>
            <a:pPr>
              <a:buNone/>
            </a:pPr>
            <a:r>
              <a:rPr lang="en-US" b="1" dirty="0" smtClean="0"/>
              <a:t>The aim of our project:</a:t>
            </a:r>
            <a:r>
              <a:rPr lang="en-US" dirty="0" smtClean="0"/>
              <a:t> </a:t>
            </a:r>
          </a:p>
          <a:p>
            <a:pPr>
              <a:buNone/>
            </a:pPr>
            <a:r>
              <a:rPr lang="en-US" dirty="0" smtClean="0"/>
              <a:t>    to find out the information about Irish crochet lace</a:t>
            </a:r>
          </a:p>
          <a:p>
            <a:pPr>
              <a:buNone/>
            </a:pPr>
            <a:endParaRPr lang="en-US" dirty="0" smtClean="0"/>
          </a:p>
          <a:p>
            <a:pPr>
              <a:buNone/>
            </a:pPr>
            <a:r>
              <a:rPr lang="en-US" b="1" dirty="0" smtClean="0"/>
              <a:t>Tasks:</a:t>
            </a:r>
          </a:p>
          <a:p>
            <a:r>
              <a:rPr lang="en-US" dirty="0" smtClean="0"/>
              <a:t>to collect the necessary material about Irish crochet lace;</a:t>
            </a:r>
          </a:p>
          <a:p>
            <a:r>
              <a:rPr lang="en-US" dirty="0" smtClean="0"/>
              <a:t>to make the presentation;</a:t>
            </a:r>
          </a:p>
          <a:p>
            <a:r>
              <a:rPr lang="en-US" dirty="0" smtClean="0"/>
              <a:t>to present  the project to the class.</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4291"/>
            <a:ext cx="7772400" cy="1285884"/>
          </a:xfrm>
        </p:spPr>
        <p:txBody>
          <a:bodyPr/>
          <a:lstStyle/>
          <a:p>
            <a:r>
              <a:rPr lang="en-US" b="1" dirty="0" smtClean="0"/>
              <a:t>Irish Crochet Lace</a:t>
            </a:r>
            <a:endParaRPr lang="ru-RU" dirty="0"/>
          </a:p>
        </p:txBody>
      </p:sp>
      <p:sp>
        <p:nvSpPr>
          <p:cNvPr id="3" name="Подзаголовок 2"/>
          <p:cNvSpPr>
            <a:spLocks noGrp="1"/>
          </p:cNvSpPr>
          <p:nvPr>
            <p:ph type="subTitle" idx="1"/>
          </p:nvPr>
        </p:nvSpPr>
        <p:spPr>
          <a:xfrm>
            <a:off x="0" y="1285860"/>
            <a:ext cx="9144000" cy="4352940"/>
          </a:xfrm>
        </p:spPr>
        <p:txBody>
          <a:bodyPr>
            <a:normAutofit/>
          </a:bodyPr>
          <a:lstStyle/>
          <a:p>
            <a:r>
              <a:rPr lang="en-US" sz="2400" dirty="0" smtClean="0">
                <a:solidFill>
                  <a:schemeClr val="tx1"/>
                </a:solidFill>
              </a:rPr>
              <a:t>A tribute to the human spirit. </a:t>
            </a:r>
          </a:p>
          <a:p>
            <a:r>
              <a:rPr lang="en-US" sz="2400" dirty="0" smtClean="0">
                <a:solidFill>
                  <a:schemeClr val="tx1"/>
                </a:solidFill>
              </a:rPr>
              <a:t>Beauty born of necessity.</a:t>
            </a:r>
          </a:p>
          <a:p>
            <a:r>
              <a:rPr lang="en-US" sz="2400" dirty="0" smtClean="0">
                <a:solidFill>
                  <a:schemeClr val="tx1"/>
                </a:solidFill>
              </a:rPr>
              <a:t> Conceived from lowly beginnings, </a:t>
            </a:r>
          </a:p>
          <a:p>
            <a:r>
              <a:rPr lang="en-US" sz="2400" dirty="0" smtClean="0">
                <a:solidFill>
                  <a:schemeClr val="tx1"/>
                </a:solidFill>
              </a:rPr>
              <a:t>With a dream of higher aspirations, </a:t>
            </a:r>
          </a:p>
          <a:p>
            <a:r>
              <a:rPr lang="en-US" sz="2400" dirty="0" smtClean="0">
                <a:solidFill>
                  <a:schemeClr val="tx1"/>
                </a:solidFill>
              </a:rPr>
              <a:t>It grew out of patience, perseverance and ingenuity, </a:t>
            </a:r>
          </a:p>
          <a:p>
            <a:r>
              <a:rPr lang="en-US" sz="2400" dirty="0" smtClean="0">
                <a:solidFill>
                  <a:schemeClr val="tx1"/>
                </a:solidFill>
              </a:rPr>
              <a:t>To stand in majesty,</a:t>
            </a:r>
          </a:p>
          <a:p>
            <a:r>
              <a:rPr lang="en-US" sz="2400" dirty="0" smtClean="0">
                <a:solidFill>
                  <a:schemeClr val="tx1"/>
                </a:solidFill>
              </a:rPr>
              <a:t> To feed a nation.</a:t>
            </a:r>
            <a:endParaRPr lang="ru-RU" sz="2400" dirty="0">
              <a:solidFill>
                <a:schemeClr val="tx1"/>
              </a:solidFill>
            </a:endParaRPr>
          </a:p>
        </p:txBody>
      </p:sp>
      <p:pic>
        <p:nvPicPr>
          <p:cNvPr id="4" name="Рисунок 3" descr="110642-e5b11-52164952-m750x740-u7a5ab.jpg"/>
          <p:cNvPicPr>
            <a:picLocks noChangeAspect="1"/>
          </p:cNvPicPr>
          <p:nvPr/>
        </p:nvPicPr>
        <p:blipFill>
          <a:blip r:embed="rId2" cstate="print"/>
          <a:stretch>
            <a:fillRect/>
          </a:stretch>
        </p:blipFill>
        <p:spPr>
          <a:xfrm>
            <a:off x="5857884" y="3929066"/>
            <a:ext cx="3000396" cy="2270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irish crochet lace produced on the schiffli embroidery machine 2.gif"/>
          <p:cNvPicPr>
            <a:picLocks noChangeAspect="1"/>
          </p:cNvPicPr>
          <p:nvPr/>
        </p:nvPicPr>
        <p:blipFill>
          <a:blip r:embed="rId3" cstate="print"/>
          <a:stretch>
            <a:fillRect/>
          </a:stretch>
        </p:blipFill>
        <p:spPr>
          <a:xfrm>
            <a:off x="285720" y="3857628"/>
            <a:ext cx="2928958"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598c5_39572bcf_XL.jpg"/>
          <p:cNvPicPr>
            <a:picLocks noGrp="1" noChangeAspect="1"/>
          </p:cNvPicPr>
          <p:nvPr>
            <p:ph idx="1"/>
          </p:nvPr>
        </p:nvPicPr>
        <p:blipFill>
          <a:blip r:embed="rId2" cstate="print"/>
          <a:stretch>
            <a:fillRect/>
          </a:stretch>
        </p:blipFill>
        <p:spPr>
          <a:xfrm>
            <a:off x="428596" y="357166"/>
            <a:ext cx="4072520"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1424232e1e80e72338d050f8e13555bf.jpg"/>
          <p:cNvPicPr>
            <a:picLocks noChangeAspect="1"/>
          </p:cNvPicPr>
          <p:nvPr/>
        </p:nvPicPr>
        <p:blipFill>
          <a:blip r:embed="rId3" cstate="print"/>
          <a:stretch>
            <a:fillRect/>
          </a:stretch>
        </p:blipFill>
        <p:spPr>
          <a:xfrm>
            <a:off x="4714876" y="357166"/>
            <a:ext cx="3786214" cy="2714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88197216_4634571_0_598c6_e48a445f_XL.jpg"/>
          <p:cNvPicPr>
            <a:picLocks noChangeAspect="1"/>
          </p:cNvPicPr>
          <p:nvPr/>
        </p:nvPicPr>
        <p:blipFill>
          <a:blip r:embed="rId4" cstate="print"/>
          <a:stretch>
            <a:fillRect/>
          </a:stretch>
        </p:blipFill>
        <p:spPr>
          <a:xfrm>
            <a:off x="2643174" y="3500438"/>
            <a:ext cx="3992562" cy="2994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Autofit/>
          </a:bodyPr>
          <a:lstStyle/>
          <a:p>
            <a:pPr>
              <a:buNone/>
            </a:pPr>
            <a:r>
              <a:rPr lang="en-US" sz="2800" dirty="0" smtClean="0"/>
              <a:t>    Irish Crochet Lace is made with a very fine steel crochet hook and fine crochet cotton or linen thread. It begins with an outline of the pattern on a piece of cloth. Each motif is then crocheted separately, using cotton cord for volume and shaping. The finished motifs are then basted (sewn with a loose stitch for temporary tacking) onto a cloth in the shape of the pattern. The motifs are then joined using chains and picots. When all the motifs have been joined together forming one piece of lace the basting stitch is removed from the back cloth revealing the completed lace.</a:t>
            </a:r>
            <a:endParaRPr lang="ru-RU"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357166"/>
            <a:ext cx="4643470" cy="6072230"/>
          </a:xfrm>
        </p:spPr>
        <p:txBody>
          <a:bodyPr>
            <a:normAutofit fontScale="92500" lnSpcReduction="20000"/>
          </a:bodyPr>
          <a:lstStyle/>
          <a:p>
            <a:pPr>
              <a:buNone/>
            </a:pPr>
            <a:r>
              <a:rPr lang="en-US" dirty="0" smtClean="0"/>
              <a:t>     </a:t>
            </a:r>
            <a:r>
              <a:rPr lang="en-US" sz="3000" dirty="0" smtClean="0"/>
              <a:t>The most beautiful of materials, lace worn by the wealthiest women across Europe, were produced by some of the poorest women in Ireland. Lace was a luxury commodity, used to decorate elaborate wedding dresses, christening robes, and church vestments, but it also played a vital part in saving many families from starvation and destitution. Irish lace reflects the social and political changes that took place between 1700 and the present.</a:t>
            </a:r>
            <a:endParaRPr lang="ru-RU" sz="3000" dirty="0"/>
          </a:p>
        </p:txBody>
      </p:sp>
      <p:pic>
        <p:nvPicPr>
          <p:cNvPr id="5" name="Содержимое 4" descr="trained-irish-crochet-gown-c-1908-victorianedwardian-weddingdays-gone-by-pinterest.jpg"/>
          <p:cNvPicPr>
            <a:picLocks noGrp="1" noChangeAspect="1"/>
          </p:cNvPicPr>
          <p:nvPr>
            <p:ph sz="half" idx="2"/>
          </p:nvPr>
        </p:nvPicPr>
        <p:blipFill>
          <a:blip r:embed="rId2" cstate="print"/>
          <a:stretch>
            <a:fillRect/>
          </a:stretch>
        </p:blipFill>
        <p:spPr>
          <a:xfrm>
            <a:off x="5072066" y="285728"/>
            <a:ext cx="3641899" cy="5840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000132"/>
          </a:xfrm>
        </p:spPr>
        <p:txBody>
          <a:bodyPr/>
          <a:lstStyle/>
          <a:p>
            <a:r>
              <a:rPr lang="en-US" b="1" dirty="0" smtClean="0"/>
              <a:t>Hook Method</a:t>
            </a:r>
            <a:endParaRPr lang="ru-RU" dirty="0"/>
          </a:p>
        </p:txBody>
      </p:sp>
      <p:sp>
        <p:nvSpPr>
          <p:cNvPr id="3" name="Содержимое 2"/>
          <p:cNvSpPr>
            <a:spLocks noGrp="1"/>
          </p:cNvSpPr>
          <p:nvPr>
            <p:ph idx="1"/>
          </p:nvPr>
        </p:nvSpPr>
        <p:spPr>
          <a:xfrm>
            <a:off x="457200" y="1142984"/>
            <a:ext cx="8229600" cy="4983179"/>
          </a:xfrm>
        </p:spPr>
        <p:txBody>
          <a:bodyPr>
            <a:normAutofit/>
          </a:bodyPr>
          <a:lstStyle/>
          <a:p>
            <a:pPr>
              <a:buNone/>
            </a:pPr>
            <a:r>
              <a:rPr lang="en-US" sz="2800" dirty="0" smtClean="0"/>
              <a:t>    You can use a hook to create the background net. Historically, this type of crochet was known as early as </a:t>
            </a:r>
            <a:r>
              <a:rPr lang="en-US" sz="2800" b="1" dirty="0" smtClean="0"/>
              <a:t>1743</a:t>
            </a:r>
            <a:r>
              <a:rPr lang="en-US" sz="2800" dirty="0" smtClean="0"/>
              <a:t> when the Royal Dublin Society awarded prizes for it. Over the years, workers expanded on these teachings to create the richly sculpted texture of the motifs we see today.</a:t>
            </a:r>
            <a:endParaRPr lang="ru-RU" sz="2800" dirty="0"/>
          </a:p>
        </p:txBody>
      </p:sp>
      <p:pic>
        <p:nvPicPr>
          <p:cNvPr id="4" name="Рисунок 3" descr="110642-99fb7-49791629-m750x740-ue1c7c.jpg"/>
          <p:cNvPicPr>
            <a:picLocks noChangeAspect="1"/>
          </p:cNvPicPr>
          <p:nvPr/>
        </p:nvPicPr>
        <p:blipFill>
          <a:blip r:embed="rId2" cstate="print"/>
          <a:stretch>
            <a:fillRect/>
          </a:stretch>
        </p:blipFill>
        <p:spPr>
          <a:xfrm>
            <a:off x="642910" y="3929066"/>
            <a:ext cx="3567808" cy="2678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IMG_2710.jpg"/>
          <p:cNvPicPr>
            <a:picLocks noChangeAspect="1"/>
          </p:cNvPicPr>
          <p:nvPr/>
        </p:nvPicPr>
        <p:blipFill>
          <a:blip r:embed="rId3" cstate="print"/>
          <a:stretch>
            <a:fillRect/>
          </a:stretch>
        </p:blipFill>
        <p:spPr>
          <a:xfrm>
            <a:off x="4857752" y="3929066"/>
            <a:ext cx="3571900" cy="2678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en-US" b="1" dirty="0" smtClean="0"/>
              <a:t>Needle Method</a:t>
            </a:r>
            <a:endParaRPr lang="ru-RU" dirty="0"/>
          </a:p>
        </p:txBody>
      </p:sp>
      <p:sp>
        <p:nvSpPr>
          <p:cNvPr id="3" name="Содержимое 2"/>
          <p:cNvSpPr>
            <a:spLocks noGrp="1"/>
          </p:cNvSpPr>
          <p:nvPr>
            <p:ph idx="1"/>
          </p:nvPr>
        </p:nvSpPr>
        <p:spPr>
          <a:xfrm>
            <a:off x="457200" y="1000108"/>
            <a:ext cx="8229600" cy="5126055"/>
          </a:xfrm>
        </p:spPr>
        <p:txBody>
          <a:bodyPr>
            <a:normAutofit/>
          </a:bodyPr>
          <a:lstStyle/>
          <a:p>
            <a:pPr>
              <a:buNone/>
            </a:pPr>
            <a:r>
              <a:rPr lang="en-US" sz="2800" dirty="0" smtClean="0"/>
              <a:t>    Lace made </a:t>
            </a:r>
            <a:r>
              <a:rPr lang="en-US" sz="2800" dirty="0"/>
              <a:t>with a needle in Ireland from the late 1840s, when the craft was introduced as a famine-relief measure. Technically and stylistically influenced by 17th-century Venetian needle lace, it arose in several </a:t>
            </a:r>
            <a:r>
              <a:rPr lang="en-US" sz="2800" dirty="0" smtClean="0"/>
              <a:t>centers </a:t>
            </a:r>
            <a:r>
              <a:rPr lang="en-US" sz="2800" dirty="0"/>
              <a:t>through the enterprise of individuals, especially the mother superiors of convents, who unraveled old examples to learn the technique and then taught the pupils of convents or local schools</a:t>
            </a:r>
            <a:r>
              <a:rPr lang="en-US" sz="2800" dirty="0" smtClean="0"/>
              <a:t>. You can use a needle to create the background net. </a:t>
            </a:r>
            <a:endParaRPr lang="ru-RU" sz="2800" dirty="0"/>
          </a:p>
        </p:txBody>
      </p:sp>
      <p:pic>
        <p:nvPicPr>
          <p:cNvPr id="4" name="Рисунок 3" descr="fanside.jpg"/>
          <p:cNvPicPr>
            <a:picLocks noChangeAspect="1"/>
          </p:cNvPicPr>
          <p:nvPr/>
        </p:nvPicPr>
        <p:blipFill>
          <a:blip r:embed="rId2" cstate="print"/>
          <a:stretch>
            <a:fillRect/>
          </a:stretch>
        </p:blipFill>
        <p:spPr>
          <a:xfrm>
            <a:off x="1643042" y="4929198"/>
            <a:ext cx="2286016" cy="17121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finishedfan.jpg"/>
          <p:cNvPicPr>
            <a:picLocks noChangeAspect="1"/>
          </p:cNvPicPr>
          <p:nvPr/>
        </p:nvPicPr>
        <p:blipFill>
          <a:blip r:embed="rId3" cstate="print"/>
          <a:stretch>
            <a:fillRect/>
          </a:stretch>
        </p:blipFill>
        <p:spPr>
          <a:xfrm>
            <a:off x="4929190" y="4929198"/>
            <a:ext cx="2289122"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143537"/>
          </a:xfrm>
        </p:spPr>
        <p:txBody>
          <a:bodyPr/>
          <a:lstStyle/>
          <a:p>
            <a:pPr>
              <a:buNone/>
            </a:pPr>
            <a:r>
              <a:rPr lang="en-US" sz="2800" dirty="0" smtClean="0"/>
              <a:t>     Several lace-making schools were established throughout Ireland. By the turn of the twentieth century, nearly every family in the west and southeast area was involved in the lace industry and by 1901, Clones was the most important center for the production of crochet lace in Ireland.</a:t>
            </a:r>
          </a:p>
          <a:p>
            <a:pPr>
              <a:buNone/>
            </a:pPr>
            <a:endParaRPr lang="ru-RU" dirty="0"/>
          </a:p>
        </p:txBody>
      </p:sp>
      <p:pic>
        <p:nvPicPr>
          <p:cNvPr id="4" name="Рисунок 3" descr="clones5.jpg"/>
          <p:cNvPicPr>
            <a:picLocks noChangeAspect="1"/>
          </p:cNvPicPr>
          <p:nvPr/>
        </p:nvPicPr>
        <p:blipFill>
          <a:blip r:embed="rId2" cstate="print"/>
          <a:stretch>
            <a:fillRect/>
          </a:stretch>
        </p:blipFill>
        <p:spPr>
          <a:xfrm>
            <a:off x="2500298" y="3071810"/>
            <a:ext cx="4643438" cy="3482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TotalTime>
  <Words>573</Words>
  <Application>Microsoft Office PowerPoint</Application>
  <PresentationFormat>Экран (4:3)</PresentationFormat>
  <Paragraphs>40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Муниципальное автономное общеобразовательное учреждение «Средняя школа п.Угловка»</vt:lpstr>
      <vt:lpstr>Слайд 2</vt:lpstr>
      <vt:lpstr>Irish Crochet Lace</vt:lpstr>
      <vt:lpstr>Слайд 4</vt:lpstr>
      <vt:lpstr>Слайд 5</vt:lpstr>
      <vt:lpstr>Слайд 6</vt:lpstr>
      <vt:lpstr>Hook Method</vt:lpstr>
      <vt:lpstr>Needle Method</vt:lpstr>
      <vt:lpstr>Слайд 9</vt:lpstr>
      <vt:lpstr>Conclusion</vt:lpstr>
      <vt:lpstr>Internet resources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Irish Crochet Lace</dc:title>
  <dc:creator>acer1</dc:creator>
  <cp:lastModifiedBy>acer1</cp:lastModifiedBy>
  <cp:revision>14</cp:revision>
  <dcterms:created xsi:type="dcterms:W3CDTF">2016-04-02T20:07:22Z</dcterms:created>
  <dcterms:modified xsi:type="dcterms:W3CDTF">2016-04-02T22:21:47Z</dcterms:modified>
</cp:coreProperties>
</file>